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76"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0201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Welcome the room and state the goal: by the end, everyone has a working AI agent that drafts writing in their own voice. The room spans many industries and roles, so keep examples general. Ask them to scan and register now, then open the form. Confirm that registration needs no approval.</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3 to 4 minutes. Use an analogy: a skilled assistant who has read a lot of writing but has never met your clients or your team. Stress that output is a draft to review.</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Lead with the outcome. Say plainly: you're building an AI agent today. Some people call this an AI Assistant or a Chief of Staff; the name matters less than the job it does. Today's job is email drafting because everyone in the room writes email, whatever their industry. Ask for a show of hands on who writes the same kind of email every week. Then walk the right column: they leave with a working agent, a method they can reuse for the next one, and free support after today.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minutes. The room comes from many industries, so frame these by business function, not industry. Ask people to find their own function and pick the one task they'd hand off first. Point out that the agent they build today uses the same pattern as every card here: clear instructions in, a strong first draft out.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3 to 4 minutes. Models: different AI engines are better at different jobs, the same way you'd pick a different tool for a different task. Walk 2 or 3 rows, not all 7: research with sources goes to Perplexity Sonar, images get made by Nano Banana, and everyday writing runs well on a model like Claude Sonnet 5.5. Model names change every few months, so the habit matters more than the list. Tokens: the most common term for how AI usage is measured. Our platform shows that usage as credits. Bigger models cost more credits per message, and the model selector shows each model's multiplier. Close with: if you're not sure, Auto-performance picks for you, which is what we'll use today. Efficiency tips come later in the tips section.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Show the chat and Workshop areas briefly. Chat gives access to about 93 models from providers like OpenAI, Anthropic, and Google in one place. Workshop is where today's agent lives. Define Auto-performance: the platform chooses a cost-efficient model for each request, which is the right default for everyday writing.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Estimated time 2 to 3 minutes. The platform is half the story. Framework IT also runs the rollout: a Crawl, Walk, Run adoption plan, AI Champion Certification, live Office Hours 3 times a week, and the Framework AI Resources Hub with every guide and video in one place. On strategy, we build a custom AI Implementation and Adoption Roadmap, meet with leadership monthly in an AI Strategic Business Review, and build custom agents and workflows around how your organization works. On security: the platform is SOC 2 Type II and SOC 3 certified, your data never trains AI models, data is encrypted at rest and in transit, and admins control who uses which models and how many credits.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4 to 6 minutes, with flexible buffer. Keep this slide on screen during live registration and pause for late arrivals. This is the only QR code in the presentation, so attendees who scan it can also reach the presentation files without a second code. Confirm that registration needs no approval.</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1 to 2 minutes. This is the finish line. Say that everyone's result will look different because it comes from their own answers.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6 to 8 minutes, running alongside the wait for build text. Show the screenshot and explain that the presenter pre-ran the questionnaire with AI. The form asks the same questions, and the answers become the Description and Instructions for your agent. Encourage attendees to submit now, then keep going with the build while the email arrives.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minutes. Walk through the sample, pointing to the Description and then the Instructions. Say directly: "If yours looks different from mine, you did it correctly." Point out that the demonstration-mode block sits at the top of every Instructions field.</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Say before this slide: "Connecting Microsoft 365 is removed from today's steps. Demonstration mode is the expected lab path, not a failure." Read the first sentence of the block aloud. Explain that the agent will offer a workaround (paste-in text, .eml, or .ics) instead of acting in Outlook.</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1 to 2 minutes. Walk through the seven steps quickly. Say that the Microsoft 365 connection step is gone from today's build and that the demonstration block arrives inside their Instructions.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4 to 5 minutes, with flexible buffer. Live build with attendees following along. If the email hasn't arrived, have them create and name the agent first, then wait. Watch for typos in pasted text.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with flexible buffer. Confirm the model selector shows Auto-performance before saving. Move quickly to the test checkpoint.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3 to 4 minutes. Alt-tab to the connected agent. Run the email draft first, then the calendar check. Say directly: "My agent is connected under our IT approval. Yours runs in demonstration mode by design." Use a sanitized calendar or the pre-recorded backup if the connection is slow. Alt-tab back with a clear cue.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3 to 4 minutes. This is where attendees confirm success. The expected demonstration-mode response is the win. If prompts 2 or 3 act as if the connection works, check that the block is at the top of Instructions and resave.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5 to 7 minutes. Cover each tip in one sentence. Define context window in plain words: how much of the conversation the AI can keep in view at once. Show the New Chat button and the web search toggle. Share one live example question if time allows, such as "How do I write a better prompt for a client newsletter?"</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2 to 3 minutes. Explain that IT approval is the path, and that office hours are where you connect it live with them. Offer to help explain the request if IT has questions.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1 to 2 minutes. Keep this to a teaser. Point to the office hours schedule on the previous slide.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Estimated time 4 to 6 minutes, flexible for Q&amp;A. Repeat the registration QR so late arrivals can still sign up. Point everyone to the Framework AI Resources Hub at infohub.helpgetairight.com, password helloframeworkit: training videos, getting-started guides, the office hours calendar, and the library of ready-to-use agents. Leave the rest of the time for questions. If time runs short, take 2 questions and point the rest to office hours.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05EC3F-D888-54F7-8C4F-390A36954C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5100" y="1257300"/>
            <a:ext cx="12877800" cy="724376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D22E1F-A98F-DB86-B03F-AF6A15BF3C0A}"/>
              </a:ext>
            </a:extLst>
          </p:cNvPr>
          <p:cNvSpPr>
            <a:spLocks noGrp="1"/>
          </p:cNvSpPr>
          <p:nvPr>
            <p:ph type="title" hasCustomPrompt="1"/>
          </p:nvPr>
        </p:nvSpPr>
        <p:spPr>
          <a:xfrm>
            <a:off x="2133600" y="3315490"/>
            <a:ext cx="10325050" cy="1138911"/>
          </a:xfrm>
          <a:prstGeom prst="rect">
            <a:avLst/>
          </a:prstGeom>
        </p:spPr>
        <p:txBody>
          <a:bodyPr>
            <a:noAutofit/>
          </a:bodyPr>
          <a:lstStyle>
            <a:lvl1pPr algn="l">
              <a:defRPr sz="6000">
                <a:solidFill>
                  <a:schemeClr val="tx1"/>
                </a:solidFill>
                <a:latin typeface="Arial" panose="020B0604020202020204" pitchFamily="34" charset="0"/>
                <a:cs typeface="Arial" panose="020B0604020202020204" pitchFamily="34" charset="0"/>
              </a:defRPr>
            </a:lvl1pPr>
          </a:lstStyle>
          <a:p>
            <a:r>
              <a:rPr lang="en-US" dirty="0"/>
              <a:t>Title of Your Session</a:t>
            </a:r>
          </a:p>
        </p:txBody>
      </p:sp>
      <p:sp>
        <p:nvSpPr>
          <p:cNvPr id="8" name="Text Placeholder 3">
            <a:extLst>
              <a:ext uri="{FF2B5EF4-FFF2-40B4-BE49-F238E27FC236}">
                <a16:creationId xmlns:a16="http://schemas.microsoft.com/office/drawing/2014/main" id="{82A6EC26-EA10-1539-DBD3-D565F5626392}"/>
              </a:ext>
            </a:extLst>
          </p:cNvPr>
          <p:cNvSpPr>
            <a:spLocks noGrp="1"/>
          </p:cNvSpPr>
          <p:nvPr>
            <p:ph type="body" sz="quarter" idx="10" hasCustomPrompt="1"/>
          </p:nvPr>
        </p:nvSpPr>
        <p:spPr>
          <a:xfrm>
            <a:off x="2133600" y="5143500"/>
            <a:ext cx="10325050" cy="1139825"/>
          </a:xfrm>
          <a:prstGeom prst="rect">
            <a:avLst/>
          </a:prstGeom>
        </p:spPr>
        <p:txBody>
          <a:bodyPr>
            <a:normAutofit/>
          </a:bodyPr>
          <a:lstStyle>
            <a:lvl1pPr marL="0" indent="0">
              <a:buNone/>
              <a:defRPr sz="3600">
                <a:solidFill>
                  <a:srgbClr val="41ABD8"/>
                </a:solidFill>
                <a:latin typeface="Arial" panose="020B0604020202020204" pitchFamily="34" charset="0"/>
                <a:cs typeface="Arial" panose="020B0604020202020204" pitchFamily="34" charset="0"/>
              </a:defRPr>
            </a:lvl1pPr>
          </a:lstStyle>
          <a:p>
            <a:r>
              <a:rPr lang="en-US" sz="2800" dirty="0"/>
              <a:t>Presenter’s name(s) go here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65BD65-A45B-980F-18E7-6C08543909D6}"/>
              </a:ext>
            </a:extLst>
          </p:cNvPr>
          <p:cNvSpPr>
            <a:spLocks noGrp="1"/>
          </p:cNvSpPr>
          <p:nvPr>
            <p:ph type="title" hasCustomPrompt="1"/>
          </p:nvPr>
        </p:nvSpPr>
        <p:spPr>
          <a:xfrm>
            <a:off x="1371600" y="1252763"/>
            <a:ext cx="15163800" cy="1133475"/>
          </a:xfrm>
          <a:prstGeom prst="rect">
            <a:avLst/>
          </a:prstGeom>
        </p:spPr>
        <p:txBody>
          <a:bodyPr anchor="b">
            <a:normAutofit/>
          </a:bodyPr>
          <a:lstStyle>
            <a:lvl1pPr algn="l">
              <a:defRPr sz="5400">
                <a:latin typeface="Arial" panose="020B0604020202020204" pitchFamily="34" charset="0"/>
                <a:cs typeface="Arial" panose="020B0604020202020204" pitchFamily="34" charset="0"/>
              </a:defRPr>
            </a:lvl1pPr>
          </a:lstStyle>
          <a:p>
            <a:r>
              <a:rPr lang="en-US" dirty="0"/>
              <a:t>Slide heading</a:t>
            </a:r>
          </a:p>
        </p:txBody>
      </p:sp>
      <p:sp>
        <p:nvSpPr>
          <p:cNvPr id="8" name="Text Placeholder 2">
            <a:extLst>
              <a:ext uri="{FF2B5EF4-FFF2-40B4-BE49-F238E27FC236}">
                <a16:creationId xmlns:a16="http://schemas.microsoft.com/office/drawing/2014/main" id="{5D620FE6-3516-D6EE-1C39-01632EDC8FE9}"/>
              </a:ext>
            </a:extLst>
          </p:cNvPr>
          <p:cNvSpPr>
            <a:spLocks noGrp="1"/>
          </p:cNvSpPr>
          <p:nvPr>
            <p:ph type="body" idx="1" hasCustomPrompt="1"/>
          </p:nvPr>
        </p:nvSpPr>
        <p:spPr>
          <a:xfrm>
            <a:off x="1371600" y="2628900"/>
            <a:ext cx="15697200" cy="6096000"/>
          </a:xfrm>
          <a:prstGeom prst="rect">
            <a:avLst/>
          </a:prstGeom>
        </p:spPr>
        <p:txBody>
          <a:bodyPr>
            <a:normAutofit/>
          </a:bodyPr>
          <a:lstStyle>
            <a:lvl1pPr marL="0" indent="0">
              <a:buNone/>
              <a:defRPr sz="2800">
                <a:solidFill>
                  <a:schemeClr val="tx1">
                    <a:tint val="82000"/>
                  </a:schemeClr>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A579F27-3B73-3995-13AE-FBD27D6D5C3E}"/>
              </a:ext>
            </a:extLst>
          </p:cNvPr>
          <p:cNvSpPr>
            <a:spLocks noGrp="1"/>
          </p:cNvSpPr>
          <p:nvPr>
            <p:ph type="title" hasCustomPrompt="1"/>
          </p:nvPr>
        </p:nvSpPr>
        <p:spPr>
          <a:xfrm>
            <a:off x="1388836" y="1181100"/>
            <a:ext cx="15146564" cy="1133475"/>
          </a:xfrm>
          <a:prstGeom prst="rect">
            <a:avLst/>
          </a:prstGeom>
        </p:spPr>
        <p:txBody>
          <a:bodyPr anchor="b">
            <a:normAutofit/>
          </a:bodyPr>
          <a:lstStyle>
            <a:lvl1pPr algn="l">
              <a:defRPr sz="5400">
                <a:latin typeface="Arial" panose="020B0604020202020204" pitchFamily="34" charset="0"/>
                <a:cs typeface="Arial" panose="020B0604020202020204" pitchFamily="34" charset="0"/>
              </a:defRPr>
            </a:lvl1pPr>
          </a:lstStyle>
          <a:p>
            <a:r>
              <a:rPr lang="en-US" dirty="0"/>
              <a:t>Slide heading</a:t>
            </a:r>
          </a:p>
        </p:txBody>
      </p:sp>
      <p:sp>
        <p:nvSpPr>
          <p:cNvPr id="9" name="Text Placeholder 2">
            <a:extLst>
              <a:ext uri="{FF2B5EF4-FFF2-40B4-BE49-F238E27FC236}">
                <a16:creationId xmlns:a16="http://schemas.microsoft.com/office/drawing/2014/main" id="{90436E0A-706E-C8E1-EA37-2DCAD2429933}"/>
              </a:ext>
            </a:extLst>
          </p:cNvPr>
          <p:cNvSpPr>
            <a:spLocks noGrp="1"/>
          </p:cNvSpPr>
          <p:nvPr>
            <p:ph type="body" idx="1" hasCustomPrompt="1"/>
          </p:nvPr>
        </p:nvSpPr>
        <p:spPr>
          <a:xfrm>
            <a:off x="1425122" y="2762250"/>
            <a:ext cx="7414078" cy="6038850"/>
          </a:xfrm>
          <a:prstGeom prst="rect">
            <a:avLst/>
          </a:prstGeom>
        </p:spPr>
        <p:txBody>
          <a:bodyPr>
            <a:normAutofit/>
          </a:bodyPr>
          <a:lstStyle>
            <a:lvl1pPr marL="0" indent="0">
              <a:buNone/>
              <a:defRPr sz="2800">
                <a:solidFill>
                  <a:schemeClr val="tx1">
                    <a:tint val="82000"/>
                  </a:schemeClr>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
        <p:nvSpPr>
          <p:cNvPr id="11" name="Text Placeholder 2">
            <a:extLst>
              <a:ext uri="{FF2B5EF4-FFF2-40B4-BE49-F238E27FC236}">
                <a16:creationId xmlns:a16="http://schemas.microsoft.com/office/drawing/2014/main" id="{0FD2D249-9DE3-8724-E688-C3672781E262}"/>
              </a:ext>
            </a:extLst>
          </p:cNvPr>
          <p:cNvSpPr>
            <a:spLocks noGrp="1"/>
          </p:cNvSpPr>
          <p:nvPr>
            <p:ph type="body" idx="10" hasCustomPrompt="1"/>
          </p:nvPr>
        </p:nvSpPr>
        <p:spPr>
          <a:xfrm>
            <a:off x="9601200" y="2781300"/>
            <a:ext cx="7414078" cy="6038850"/>
          </a:xfrm>
          <a:prstGeom prst="rect">
            <a:avLst/>
          </a:prstGeom>
        </p:spPr>
        <p:txBody>
          <a:bodyPr>
            <a:normAutofit/>
          </a:bodyPr>
          <a:lstStyle>
            <a:lvl1pPr marL="0" indent="0">
              <a:buNone/>
              <a:defRPr sz="2800">
                <a:solidFill>
                  <a:schemeClr val="tx1">
                    <a:tint val="82000"/>
                  </a:schemeClr>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Text goes here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655469A3-F5EA-0DA4-81A3-3A4F306FBF71}"/>
              </a:ext>
            </a:extLst>
          </p:cNvPr>
          <p:cNvGrpSpPr>
            <a:grpSpLocks noChangeAspect="1"/>
          </p:cNvGrpSpPr>
          <p:nvPr userDrawn="1"/>
        </p:nvGrpSpPr>
        <p:grpSpPr>
          <a:xfrm>
            <a:off x="0" y="0"/>
            <a:ext cx="18288000" cy="10287000"/>
            <a:chOff x="0" y="0"/>
            <a:chExt cx="24384000" cy="13716000"/>
          </a:xfrm>
        </p:grpSpPr>
        <p:sp>
          <p:nvSpPr>
            <p:cNvPr id="21" name="Freeform 3" descr="A blue and white background with snowflakes">
              <a:extLst>
                <a:ext uri="{FF2B5EF4-FFF2-40B4-BE49-F238E27FC236}">
                  <a16:creationId xmlns:a16="http://schemas.microsoft.com/office/drawing/2014/main" id="{2ED5E487-C7D0-73CA-8A28-3B9D2E088346}"/>
                </a:ext>
              </a:extLst>
            </p:cNvPr>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7"/>
              <a:stretch>
                <a:fillRect/>
              </a:stretch>
            </a:blipFill>
          </p:spPr>
          <p:txBody>
            <a:bodyPr/>
            <a:lstStyle/>
            <a:p>
              <a:endParaRPr lang="en-US"/>
            </a:p>
          </p:txBody>
        </p:sp>
      </p:grpSp>
      <p:grpSp>
        <p:nvGrpSpPr>
          <p:cNvPr id="22" name="Group 4">
            <a:extLst>
              <a:ext uri="{FF2B5EF4-FFF2-40B4-BE49-F238E27FC236}">
                <a16:creationId xmlns:a16="http://schemas.microsoft.com/office/drawing/2014/main" id="{3B14A913-70E7-52EF-C187-D3D194599C54}"/>
              </a:ext>
            </a:extLst>
          </p:cNvPr>
          <p:cNvGrpSpPr>
            <a:grpSpLocks noGrp="1" noUngrp="1" noRot="1" noMove="1" noResize="1"/>
          </p:cNvGrpSpPr>
          <p:nvPr userDrawn="1"/>
        </p:nvGrpSpPr>
        <p:grpSpPr>
          <a:xfrm>
            <a:off x="741987" y="612596"/>
            <a:ext cx="16804026" cy="9061807"/>
            <a:chOff x="0" y="0"/>
            <a:chExt cx="4425752" cy="2386649"/>
          </a:xfrm>
        </p:grpSpPr>
        <p:sp>
          <p:nvSpPr>
            <p:cNvPr id="23" name="Freeform 5">
              <a:extLst>
                <a:ext uri="{FF2B5EF4-FFF2-40B4-BE49-F238E27FC236}">
                  <a16:creationId xmlns:a16="http://schemas.microsoft.com/office/drawing/2014/main" id="{12B49712-26A6-A5D8-B81B-00D119A7FC74}"/>
                </a:ext>
              </a:extLst>
            </p:cNvPr>
            <p:cNvSpPr>
              <a:spLocks noGrp="1" noRot="1" noMove="1" noResize="1" noEditPoints="1" noAdjustHandles="1" noChangeArrowheads="1" noChangeShapeType="1"/>
            </p:cNvSpPr>
            <p:nvPr/>
          </p:nvSpPr>
          <p:spPr>
            <a:xfrm>
              <a:off x="0" y="0"/>
              <a:ext cx="4425752" cy="2386649"/>
            </a:xfrm>
            <a:custGeom>
              <a:avLst/>
              <a:gdLst/>
              <a:ahLst/>
              <a:cxnLst/>
              <a:rect l="l" t="t" r="r" b="b"/>
              <a:pathLst>
                <a:path w="4425752" h="2386649">
                  <a:moveTo>
                    <a:pt x="0" y="0"/>
                  </a:moveTo>
                  <a:lnTo>
                    <a:pt x="4425752" y="0"/>
                  </a:lnTo>
                  <a:lnTo>
                    <a:pt x="4425752" y="2386649"/>
                  </a:lnTo>
                  <a:lnTo>
                    <a:pt x="0" y="2386649"/>
                  </a:lnTo>
                  <a:close/>
                </a:path>
              </a:pathLst>
            </a:custGeom>
            <a:solidFill>
              <a:srgbClr val="FFFFFF"/>
            </a:solidFill>
          </p:spPr>
          <p:txBody>
            <a:bodyPr/>
            <a:lstStyle/>
            <a:p>
              <a:endParaRPr lang="en-US"/>
            </a:p>
          </p:txBody>
        </p:sp>
        <p:sp>
          <p:nvSpPr>
            <p:cNvPr id="24" name="TextBox 6">
              <a:extLst>
                <a:ext uri="{FF2B5EF4-FFF2-40B4-BE49-F238E27FC236}">
                  <a16:creationId xmlns:a16="http://schemas.microsoft.com/office/drawing/2014/main" id="{BEBA1C1F-929B-54C0-EC6C-D35740421B59}"/>
                </a:ext>
              </a:extLst>
            </p:cNvPr>
            <p:cNvSpPr txBox="1">
              <a:spLocks noGrp="1" noRot="1" noMove="1" noResize="1" noEditPoints="1" noAdjustHandles="1" noChangeArrowheads="1" noChangeShapeType="1"/>
            </p:cNvSpPr>
            <p:nvPr/>
          </p:nvSpPr>
          <p:spPr>
            <a:xfrm>
              <a:off x="0" y="-9525"/>
              <a:ext cx="4425752" cy="2396174"/>
            </a:xfrm>
            <a:prstGeom prst="rect">
              <a:avLst/>
            </a:prstGeom>
          </p:spPr>
          <p:txBody>
            <a:bodyPr lIns="50800" tIns="50800" rIns="50800" bIns="50800" rtlCol="0" anchor="ctr"/>
            <a:lstStyle/>
            <a:p>
              <a:pPr algn="ctr">
                <a:lnSpc>
                  <a:spcPts val="2520"/>
                </a:lnSpc>
              </a:pPr>
              <a:endParaRPr/>
            </a:p>
          </p:txBody>
        </p:sp>
      </p:grpSp>
      <p:sp>
        <p:nvSpPr>
          <p:cNvPr id="25" name="AutoShape 7">
            <a:extLst>
              <a:ext uri="{FF2B5EF4-FFF2-40B4-BE49-F238E27FC236}">
                <a16:creationId xmlns:a16="http://schemas.microsoft.com/office/drawing/2014/main" id="{25E2EA3F-CB16-DF1A-BD0E-74AF8E211D23}"/>
              </a:ext>
            </a:extLst>
          </p:cNvPr>
          <p:cNvSpPr>
            <a:spLocks noGrp="1" noRot="1" noMove="1" noResize="1" noEditPoints="1" noAdjustHandles="1" noChangeArrowheads="1" noChangeShapeType="1"/>
          </p:cNvSpPr>
          <p:nvPr userDrawn="1"/>
        </p:nvSpPr>
        <p:spPr>
          <a:xfrm rot="6247">
            <a:off x="1053718" y="871857"/>
            <a:ext cx="15722831" cy="0"/>
          </a:xfrm>
          <a:prstGeom prst="line">
            <a:avLst/>
          </a:prstGeom>
          <a:ln w="19050" cap="rnd">
            <a:solidFill>
              <a:srgbClr val="41ABD8"/>
            </a:solidFill>
            <a:prstDash val="solid"/>
            <a:headEnd type="none" w="sm" len="sm"/>
            <a:tailEnd type="none" w="sm" len="sm"/>
          </a:ln>
        </p:spPr>
        <p:txBody>
          <a:bodyPr/>
          <a:lstStyle/>
          <a:p>
            <a:endParaRPr lang="en-US"/>
          </a:p>
        </p:txBody>
      </p:sp>
      <p:sp>
        <p:nvSpPr>
          <p:cNvPr id="26" name="AutoShape 8">
            <a:extLst>
              <a:ext uri="{FF2B5EF4-FFF2-40B4-BE49-F238E27FC236}">
                <a16:creationId xmlns:a16="http://schemas.microsoft.com/office/drawing/2014/main" id="{953B9CA5-8EA3-4528-7078-5C31BB6B14D3}"/>
              </a:ext>
            </a:extLst>
          </p:cNvPr>
          <p:cNvSpPr>
            <a:spLocks noGrp="1" noRot="1" noMove="1" noResize="1" noEditPoints="1" noAdjustHandles="1" noChangeArrowheads="1" noChangeShapeType="1"/>
          </p:cNvSpPr>
          <p:nvPr userDrawn="1"/>
        </p:nvSpPr>
        <p:spPr>
          <a:xfrm rot="5387957">
            <a:off x="-2997036" y="4936293"/>
            <a:ext cx="8157497" cy="0"/>
          </a:xfrm>
          <a:prstGeom prst="line">
            <a:avLst/>
          </a:prstGeom>
          <a:ln w="19050" cap="rnd">
            <a:solidFill>
              <a:srgbClr val="41ABD8"/>
            </a:solidFill>
            <a:prstDash val="solid"/>
            <a:headEnd type="none" w="sm" len="sm"/>
            <a:tailEnd type="none" w="sm" len="sm"/>
          </a:ln>
        </p:spPr>
        <p:txBody>
          <a:bodyPr/>
          <a:lstStyle/>
          <a:p>
            <a:endParaRPr lang="en-US"/>
          </a:p>
        </p:txBody>
      </p:sp>
      <p:sp>
        <p:nvSpPr>
          <p:cNvPr id="27" name="AutoShape 9">
            <a:extLst>
              <a:ext uri="{FF2B5EF4-FFF2-40B4-BE49-F238E27FC236}">
                <a16:creationId xmlns:a16="http://schemas.microsoft.com/office/drawing/2014/main" id="{F88C3755-9201-BDA5-9ABE-92C9C97B9A11}"/>
              </a:ext>
            </a:extLst>
          </p:cNvPr>
          <p:cNvSpPr>
            <a:spLocks noGrp="1" noRot="1" noMove="1" noResize="1" noEditPoints="1" noAdjustHandles="1" noChangeArrowheads="1" noChangeShapeType="1"/>
          </p:cNvSpPr>
          <p:nvPr userDrawn="1"/>
        </p:nvSpPr>
        <p:spPr>
          <a:xfrm>
            <a:off x="5462749" y="9297669"/>
            <a:ext cx="11798320" cy="32673"/>
          </a:xfrm>
          <a:prstGeom prst="line">
            <a:avLst/>
          </a:prstGeom>
          <a:ln w="19050" cap="rnd">
            <a:solidFill>
              <a:srgbClr val="41ABD8"/>
            </a:solidFill>
            <a:prstDash val="solid"/>
            <a:headEnd type="none" w="sm" len="sm"/>
            <a:tailEnd type="none" w="sm" len="sm"/>
          </a:ln>
        </p:spPr>
        <p:txBody>
          <a:bodyPr/>
          <a:lstStyle/>
          <a:p>
            <a:endParaRPr lang="en-US"/>
          </a:p>
        </p:txBody>
      </p:sp>
      <p:sp>
        <p:nvSpPr>
          <p:cNvPr id="28" name="AutoShape 10">
            <a:extLst>
              <a:ext uri="{FF2B5EF4-FFF2-40B4-BE49-F238E27FC236}">
                <a16:creationId xmlns:a16="http://schemas.microsoft.com/office/drawing/2014/main" id="{D834977C-E5DD-DFB9-5D10-D51816F06938}"/>
              </a:ext>
            </a:extLst>
          </p:cNvPr>
          <p:cNvSpPr>
            <a:spLocks noGrp="1" noRot="1" noMove="1" noResize="1" noEditPoints="1" noAdjustHandles="1" noChangeArrowheads="1" noChangeShapeType="1"/>
          </p:cNvSpPr>
          <p:nvPr userDrawn="1"/>
        </p:nvSpPr>
        <p:spPr>
          <a:xfrm rot="5445250">
            <a:off x="13666132" y="5673624"/>
            <a:ext cx="7318606" cy="0"/>
          </a:xfrm>
          <a:prstGeom prst="line">
            <a:avLst/>
          </a:prstGeom>
          <a:ln w="19050" cap="rnd">
            <a:solidFill>
              <a:srgbClr val="41ABD8"/>
            </a:solidFill>
            <a:prstDash val="solid"/>
            <a:headEnd type="none" w="sm" len="sm"/>
            <a:tailEnd type="none" w="sm" len="sm"/>
          </a:ln>
        </p:spPr>
        <p:txBody>
          <a:bodyPr/>
          <a:lstStyle/>
          <a:p>
            <a:endParaRPr lang="en-US"/>
          </a:p>
        </p:txBody>
      </p:sp>
      <p:sp>
        <p:nvSpPr>
          <p:cNvPr id="31" name="Freeform 13">
            <a:extLst>
              <a:ext uri="{FF2B5EF4-FFF2-40B4-BE49-F238E27FC236}">
                <a16:creationId xmlns:a16="http://schemas.microsoft.com/office/drawing/2014/main" id="{646B7658-A8C5-6E04-1A41-75B8DE3AA0DC}"/>
              </a:ext>
            </a:extLst>
          </p:cNvPr>
          <p:cNvSpPr>
            <a:spLocks noGrp="1" noRot="1" noMove="1" noResize="1" noEditPoints="1" noAdjustHandles="1" noChangeArrowheads="1" noChangeShapeType="1"/>
          </p:cNvSpPr>
          <p:nvPr userDrawn="1"/>
        </p:nvSpPr>
        <p:spPr>
          <a:xfrm rot="1189834">
            <a:off x="16796922" y="618401"/>
            <a:ext cx="1159058" cy="1324638"/>
          </a:xfrm>
          <a:custGeom>
            <a:avLst/>
            <a:gdLst/>
            <a:ahLst/>
            <a:cxnLst/>
            <a:rect l="l" t="t" r="r" b="b"/>
            <a:pathLst>
              <a:path w="1159058" h="1324638">
                <a:moveTo>
                  <a:pt x="0" y="0"/>
                </a:moveTo>
                <a:lnTo>
                  <a:pt x="1159059" y="0"/>
                </a:lnTo>
                <a:lnTo>
                  <a:pt x="1159059" y="1324638"/>
                </a:lnTo>
                <a:lnTo>
                  <a:pt x="0" y="132463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3" name="Picture 2">
            <a:extLst>
              <a:ext uri="{FF2B5EF4-FFF2-40B4-BE49-F238E27FC236}">
                <a16:creationId xmlns:a16="http://schemas.microsoft.com/office/drawing/2014/main" id="{176BA249-D00D-0CDB-005C-283F46CD5AD7}"/>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b="65869"/>
          <a:stretch>
            <a:fillRect/>
          </a:stretch>
        </p:blipFill>
        <p:spPr>
          <a:xfrm>
            <a:off x="914400" y="8724900"/>
            <a:ext cx="4889730" cy="83445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950000"/>
            <a:ext cx="10700000" cy="1600000"/>
          </a:xfrm>
        </p:spPr>
        <p:txBody>
          <a:bodyPr wrap="square"/>
          <a:lstStyle/>
          <a:p>
            <a:r>
              <a:rPr sz="6400" b="1">
                <a:solidFill>
                  <a:srgbClr val="142B4A"/>
                </a:solidFill>
                <a:latin typeface="Arial"/>
              </a:rPr>
              <a:t>Build Your Own AI Assistant</a:t>
            </a:r>
          </a:p>
        </p:txBody>
      </p:sp>
      <p:sp>
        <p:nvSpPr>
          <p:cNvPr id="3" name="Text Placeholder 2"/>
          <p:cNvSpPr>
            <a:spLocks noGrp="1"/>
          </p:cNvSpPr>
          <p:nvPr>
            <p:ph type="body" sz="quarter" idx="10"/>
          </p:nvPr>
        </p:nvSpPr>
        <p:spPr>
          <a:xfrm>
            <a:off x="2133600" y="4900000"/>
            <a:ext cx="10325050" cy="3400000"/>
          </a:xfrm>
        </p:spPr>
        <p:txBody>
          <a:bodyPr/>
          <a:lstStyle/>
          <a:p>
            <a:pPr marL="0" indent="0">
              <a:spcBef>
                <a:spcPts val="0"/>
              </a:spcBef>
            </a:pPr>
            <a:r>
              <a:rPr sz="3000" b="1">
                <a:solidFill>
                  <a:srgbClr val="1E7FB8"/>
                </a:solidFill>
                <a:latin typeface="Arial"/>
              </a:rPr>
              <a:t>A hands-on lab for busy professionals</a:t>
            </a:r>
          </a:p>
          <a:p>
            <a:pPr marL="0" indent="0">
              <a:spcBef>
                <a:spcPts val="1400"/>
              </a:spcBef>
            </a:pPr>
            <a:r>
              <a:rPr sz="2800" b="1">
                <a:solidFill>
                  <a:srgbClr val="142B4A"/>
                </a:solidFill>
                <a:latin typeface="Arial"/>
              </a:rPr>
              <a:t>Step 1:</a:t>
            </a:r>
            <a:r>
              <a:rPr sz="2800" b="0">
                <a:solidFill>
                  <a:srgbClr val="1F2A37"/>
                </a:solidFill>
                <a:latin typeface="Arial"/>
              </a:rPr>
              <a:t> Scan the QR code and register for Managed Framework AI</a:t>
            </a:r>
          </a:p>
          <a:p>
            <a:pPr marL="0" indent="0">
              <a:spcBef>
                <a:spcPts val="1400"/>
              </a:spcBef>
            </a:pPr>
            <a:r>
              <a:rPr sz="2800" b="1">
                <a:solidFill>
                  <a:srgbClr val="142B4A"/>
                </a:solidFill>
                <a:latin typeface="Arial"/>
              </a:rPr>
              <a:t>Step 2:</a:t>
            </a:r>
            <a:r>
              <a:rPr sz="2800" b="0">
                <a:solidFill>
                  <a:srgbClr val="1F2A37"/>
                </a:solidFill>
                <a:latin typeface="Arial"/>
              </a:rPr>
              <a:t> Open the form from the trial site</a:t>
            </a:r>
          </a:p>
          <a:p>
            <a:pPr marL="0" indent="0">
              <a:spcBef>
                <a:spcPts val="1400"/>
              </a:spcBef>
            </a:pPr>
            <a:r>
              <a:rPr sz="2800" b="0">
                <a:solidFill>
                  <a:srgbClr val="1F2A37"/>
                </a:solidFill>
                <a:latin typeface="Arial"/>
              </a:rPr>
              <a:t>[QR: trial site] [trial site URL]</a:t>
            </a:r>
          </a:p>
        </p:txBody>
      </p:sp>
      <p:sp>
        <p:nvSpPr>
          <p:cNvPr id="4" name="Accent Bar"/>
          <p:cNvSpPr/>
          <p:nvPr/>
        </p:nvSpPr>
        <p:spPr>
          <a:xfrm>
            <a:off x="2133600" y="4914900"/>
            <a:ext cx="2200000" cy="45720"/>
          </a:xfrm>
          <a:prstGeom prst="rect">
            <a:avLst/>
          </a:prstGeom>
          <a:solidFill>
            <a:srgbClr val="41ABD8"/>
          </a:solidFill>
          <a:ln>
            <a:noFill/>
          </a:ln>
          <a:effectLst/>
        </p:spPr>
        <p:txBody>
          <a:bodyPr rtlCol="0" anchor="ctr"/>
          <a:lstStyle/>
          <a:p>
            <a:pPr algn="ctr"/>
            <a:endParaRPr/>
          </a:p>
        </p:txBody>
      </p:sp>
      <p:sp>
        <p:nvSpPr>
          <p:cNvPr id="5" name="QR Placeholder 1"/>
          <p:cNvSpPr/>
          <p:nvPr/>
        </p:nvSpPr>
        <p:spPr>
          <a:xfrm>
            <a:off x="13000000" y="4900000"/>
            <a:ext cx="3600000" cy="36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[QR PLACEHOLDER: trial site QR code with URL printed beneath it]</a:t>
            </a:r>
          </a:p>
        </p:txBody>
      </p:sp>
      <p:pic>
        <p:nvPicPr>
          <p:cNvPr id="6" name="Picture 5" descr="logo-primary.png"/>
          <p:cNvPicPr>
            <a:picLocks noChangeAspect="1"/>
          </p:cNvPicPr>
          <p:nvPr/>
        </p:nvPicPr>
        <p:blipFill>
          <a:blip r:embed="rId3"/>
          <a:stretch>
            <a:fillRect/>
          </a:stretch>
        </p:blipFill>
        <p:spPr>
          <a:xfrm>
            <a:off x="2133600" y="1650000"/>
            <a:ext cx="5400000" cy="6077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What AI Actually Is</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AI is pattern-recognition software</a:t>
            </a:r>
          </a:p>
          <a:p>
            <a:pPr marL="400050" indent="-400050">
              <a:spcBef>
                <a:spcPts val="1200"/>
              </a:spcBef>
              <a:buSzPct val="70000"/>
              <a:buFont typeface="Arial" pitchFamily="34" charset="0"/>
              <a:buChar char="■"/>
            </a:pPr>
            <a:r>
              <a:rPr sz="2800" b="0">
                <a:solidFill>
                  <a:srgbClr val="1F2A37"/>
                </a:solidFill>
                <a:latin typeface="Arial"/>
              </a:rPr>
              <a:t>It learns patterns from huge amounts of text</a:t>
            </a:r>
          </a:p>
          <a:p>
            <a:pPr marL="400050" indent="-400050">
              <a:spcBef>
                <a:spcPts val="1200"/>
              </a:spcBef>
              <a:buSzPct val="70000"/>
              <a:buFont typeface="Arial" pitchFamily="34" charset="0"/>
              <a:buChar char="■"/>
            </a:pPr>
            <a:r>
              <a:rPr sz="2800" b="0">
                <a:solidFill>
                  <a:srgbClr val="1F2A37"/>
                </a:solidFill>
                <a:latin typeface="Arial"/>
              </a:rPr>
              <a:t>It predicts useful words and responses</a:t>
            </a:r>
          </a:p>
          <a:p>
            <a:pPr marL="400050" indent="-400050">
              <a:spcBef>
                <a:spcPts val="1200"/>
              </a:spcBef>
              <a:buSzPct val="70000"/>
              <a:buFont typeface="Arial" pitchFamily="34" charset="0"/>
              <a:buChar char="■"/>
            </a:pPr>
            <a:r>
              <a:rPr sz="2800" b="0">
                <a:solidFill>
                  <a:srgbClr val="1F2A37"/>
                </a:solidFill>
                <a:latin typeface="Arial"/>
              </a:rPr>
              <a:t>Strong at drafting, summarizing, and rewording</a:t>
            </a:r>
          </a:p>
          <a:p>
            <a:pPr marL="400050" indent="-400050">
              <a:spcBef>
                <a:spcPts val="1200"/>
              </a:spcBef>
              <a:buSzPct val="70000"/>
              <a:buFont typeface="Arial" pitchFamily="34" charset="0"/>
              <a:buChar char="■"/>
            </a:pPr>
            <a:r>
              <a:rPr sz="2800" b="0">
                <a:solidFill>
                  <a:srgbClr val="1F2A37"/>
                </a:solidFill>
                <a:latin typeface="Arial"/>
              </a:rPr>
              <a:t>Always review what it writes before using it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a simple chat window with one question and one answer, names removed]</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2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What You'll Build Today</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3 / 21</a:t>
            </a:r>
          </a:p>
        </p:txBody>
      </p:sp>
      <p:sp>
        <p:nvSpPr>
          <p:cNvPr id="6" name="Rounded Rectangle 5"/>
          <p:cNvSpPr/>
          <p:nvPr/>
        </p:nvSpPr>
        <p:spPr>
          <a:xfrm>
            <a:off x="1371600" y="2750000"/>
            <a:ext cx="770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3000" b="1">
                <a:solidFill>
                  <a:srgbClr val="142B4A"/>
                </a:solidFill>
                <a:latin typeface="Arial"/>
              </a:rPr>
              <a:t>Your build: an AI agent for an everyday job</a:t>
            </a:r>
          </a:p>
          <a:p>
            <a:pPr marL="320040" indent="-320040">
              <a:spcBef>
                <a:spcPts val="900"/>
              </a:spcBef>
              <a:buClr>
                <a:srgbClr val="41ABD8"/>
              </a:buClr>
              <a:buSzPct val="70000"/>
              <a:buFont typeface="Arial"/>
              <a:buChar char="■"/>
            </a:pPr>
            <a:r>
              <a:rPr sz="2800" b="0">
                <a:solidFill>
                  <a:srgbClr val="1F2A37"/>
                </a:solidFill>
                <a:latin typeface="Arial"/>
              </a:rPr>
              <a:t>Some call it an AI Assistant. Others call it a Chief of Staff.</a:t>
            </a:r>
          </a:p>
          <a:p>
            <a:pPr marL="320040" indent="-320040">
              <a:spcBef>
                <a:spcPts val="900"/>
              </a:spcBef>
              <a:buClr>
                <a:srgbClr val="41ABD8"/>
              </a:buClr>
              <a:buSzPct val="70000"/>
              <a:buFont typeface="Arial"/>
              <a:buChar char="■"/>
            </a:pPr>
            <a:r>
              <a:rPr sz="2800" b="0">
                <a:solidFill>
                  <a:srgbClr val="1F2A37"/>
                </a:solidFill>
                <a:latin typeface="Arial"/>
              </a:rPr>
              <a:t>Today's job: drafting emails in your own voice</a:t>
            </a:r>
          </a:p>
          <a:p>
            <a:pPr marL="320040" indent="-320040">
              <a:spcBef>
                <a:spcPts val="900"/>
              </a:spcBef>
              <a:buClr>
                <a:srgbClr val="41ABD8"/>
              </a:buClr>
              <a:buSzPct val="70000"/>
              <a:buFont typeface="Arial"/>
              <a:buChar char="■"/>
            </a:pPr>
            <a:r>
              <a:rPr sz="2800" b="0">
                <a:solidFill>
                  <a:srgbClr val="1F2A37"/>
                </a:solidFill>
                <a:latin typeface="Arial"/>
              </a:rPr>
              <a:t>Built from your own answers, so it sounds like you</a:t>
            </a:r>
          </a:p>
          <a:p>
            <a:pPr marL="320040" indent="-320040">
              <a:spcBef>
                <a:spcPts val="900"/>
              </a:spcBef>
              <a:buClr>
                <a:srgbClr val="41ABD8"/>
              </a:buClr>
              <a:buSzPct val="70000"/>
              <a:buFont typeface="Arial"/>
              <a:buChar char="■"/>
            </a:pPr>
            <a:r>
              <a:rPr sz="2800" b="0">
                <a:solidFill>
                  <a:srgbClr val="1F2A37"/>
                </a:solidFill>
                <a:latin typeface="Arial"/>
              </a:rPr>
              <a:t>No technical background needed</a:t>
            </a:r>
          </a:p>
        </p:txBody>
      </p:sp>
      <p:sp>
        <p:nvSpPr>
          <p:cNvPr id="7" name="Rounded Rectangle 6"/>
          <p:cNvSpPr/>
          <p:nvPr/>
        </p:nvSpPr>
        <p:spPr>
          <a:xfrm>
            <a:off x="9371600" y="2750000"/>
            <a:ext cx="770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3000" b="1">
                <a:solidFill>
                  <a:srgbClr val="142B4A"/>
                </a:solidFill>
                <a:latin typeface="Arial"/>
              </a:rPr>
              <a:t>What you'll get out of it</a:t>
            </a:r>
          </a:p>
          <a:p>
            <a:pPr marL="320040" indent="-320040">
              <a:spcBef>
                <a:spcPts val="900"/>
              </a:spcBef>
              <a:buClr>
                <a:srgbClr val="41ABD8"/>
              </a:buClr>
              <a:buSzPct val="70000"/>
              <a:buFont typeface="Arial"/>
              <a:buChar char="■"/>
            </a:pPr>
            <a:r>
              <a:rPr sz="2800" b="0">
                <a:solidFill>
                  <a:srgbClr val="1F2A37"/>
                </a:solidFill>
                <a:latin typeface="Arial"/>
              </a:rPr>
              <a:t>A working agent you keep and use tomorrow</a:t>
            </a:r>
          </a:p>
          <a:p>
            <a:pPr marL="320040" indent="-320040">
              <a:spcBef>
                <a:spcPts val="900"/>
              </a:spcBef>
              <a:buClr>
                <a:srgbClr val="41ABD8"/>
              </a:buClr>
              <a:buSzPct val="70000"/>
              <a:buFont typeface="Arial"/>
              <a:buChar char="■"/>
            </a:pPr>
            <a:r>
              <a:rPr sz="2800" b="0">
                <a:solidFill>
                  <a:srgbClr val="1F2A37"/>
                </a:solidFill>
                <a:latin typeface="Arial"/>
              </a:rPr>
              <a:t>Time back on the emails you write every week</a:t>
            </a:r>
          </a:p>
          <a:p>
            <a:pPr marL="320040" indent="-320040">
              <a:spcBef>
                <a:spcPts val="900"/>
              </a:spcBef>
              <a:buClr>
                <a:srgbClr val="41ABD8"/>
              </a:buClr>
              <a:buSzPct val="70000"/>
              <a:buFont typeface="Arial"/>
              <a:buChar char="■"/>
            </a:pPr>
            <a:r>
              <a:rPr sz="2800" b="0">
                <a:solidFill>
                  <a:srgbClr val="1F2A37"/>
                </a:solidFill>
                <a:latin typeface="Arial"/>
              </a:rPr>
              <a:t>A repeatable method for building your next agent</a:t>
            </a:r>
          </a:p>
          <a:p>
            <a:pPr marL="320040" indent="-320040">
              <a:spcBef>
                <a:spcPts val="900"/>
              </a:spcBef>
              <a:buClr>
                <a:srgbClr val="41ABD8"/>
              </a:buClr>
              <a:buSzPct val="70000"/>
              <a:buFont typeface="Arial"/>
              <a:buChar char="■"/>
            </a:pPr>
            <a:r>
              <a:rPr sz="2800" b="0">
                <a:solidFill>
                  <a:srgbClr val="1F2A37"/>
                </a:solidFill>
                <a:latin typeface="Arial"/>
              </a:rPr>
              <a:t>Free office hours and the Framework AI Resources Hub for what's next</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dirty="0">
                <a:solidFill>
                  <a:srgbClr val="142B4A"/>
                </a:solidFill>
                <a:latin typeface="Arial"/>
              </a:rPr>
              <a:t>Where AI Fits in Your Workday</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4 / 21</a:t>
            </a:r>
          </a:p>
        </p:txBody>
      </p:sp>
      <p:sp>
        <p:nvSpPr>
          <p:cNvPr id="6" name="Rounded Rectangle 5"/>
          <p:cNvSpPr/>
          <p:nvPr/>
        </p:nvSpPr>
        <p:spPr>
          <a:xfrm>
            <a:off x="1371600" y="275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Leadership and Operations</a:t>
            </a:r>
          </a:p>
          <a:p>
            <a:pPr marL="320040" indent="-320040">
              <a:spcBef>
                <a:spcPts val="900"/>
              </a:spcBef>
              <a:buClr>
                <a:srgbClr val="41ABD8"/>
              </a:buClr>
              <a:buSzPct val="70000"/>
              <a:buFont typeface="Arial"/>
              <a:buChar char="■"/>
            </a:pPr>
            <a:r>
              <a:rPr sz="2100" b="0">
                <a:solidFill>
                  <a:srgbClr val="1F2A37"/>
                </a:solidFill>
                <a:latin typeface="Arial"/>
              </a:rPr>
              <a:t>Turn meeting notes into action items</a:t>
            </a:r>
          </a:p>
          <a:p>
            <a:pPr marL="320040" indent="-320040">
              <a:spcBef>
                <a:spcPts val="900"/>
              </a:spcBef>
              <a:buClr>
                <a:srgbClr val="41ABD8"/>
              </a:buClr>
              <a:buSzPct val="70000"/>
              <a:buFont typeface="Arial"/>
              <a:buChar char="■"/>
            </a:pPr>
            <a:r>
              <a:rPr sz="2100" b="0">
                <a:solidFill>
                  <a:srgbClr val="1F2A37"/>
                </a:solidFill>
                <a:latin typeface="Arial"/>
              </a:rPr>
              <a:t>Draft leadership and board updates</a:t>
            </a:r>
          </a:p>
        </p:txBody>
      </p:sp>
      <p:sp>
        <p:nvSpPr>
          <p:cNvPr id="7" name="Rounded Rectangle 6"/>
          <p:cNvSpPr/>
          <p:nvPr/>
        </p:nvSpPr>
        <p:spPr>
          <a:xfrm>
            <a:off x="6721600" y="275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Sales and Business Development</a:t>
            </a:r>
          </a:p>
          <a:p>
            <a:pPr marL="320040" indent="-320040">
              <a:spcBef>
                <a:spcPts val="900"/>
              </a:spcBef>
              <a:buClr>
                <a:srgbClr val="41ABD8"/>
              </a:buClr>
              <a:buSzPct val="70000"/>
              <a:buFont typeface="Arial"/>
              <a:buChar char="■"/>
            </a:pPr>
            <a:r>
              <a:rPr sz="2100" b="0">
                <a:solidFill>
                  <a:srgbClr val="1F2A37"/>
                </a:solidFill>
                <a:latin typeface="Arial"/>
              </a:rPr>
              <a:t>Research a prospect before a call</a:t>
            </a:r>
          </a:p>
          <a:p>
            <a:pPr marL="320040" indent="-320040">
              <a:spcBef>
                <a:spcPts val="900"/>
              </a:spcBef>
              <a:buClr>
                <a:srgbClr val="41ABD8"/>
              </a:buClr>
              <a:buSzPct val="70000"/>
              <a:buFont typeface="Arial"/>
              <a:buChar char="■"/>
            </a:pPr>
            <a:r>
              <a:rPr sz="2100" b="0">
                <a:solidFill>
                  <a:srgbClr val="1F2A37"/>
                </a:solidFill>
                <a:latin typeface="Arial"/>
              </a:rPr>
              <a:t>Draft proposals and follow-up emails</a:t>
            </a:r>
          </a:p>
        </p:txBody>
      </p:sp>
      <p:sp>
        <p:nvSpPr>
          <p:cNvPr id="8" name="Rounded Rectangle 7"/>
          <p:cNvSpPr/>
          <p:nvPr/>
        </p:nvSpPr>
        <p:spPr>
          <a:xfrm>
            <a:off x="12071600" y="275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Marketing and Communications</a:t>
            </a:r>
          </a:p>
          <a:p>
            <a:pPr marL="320040" indent="-320040">
              <a:spcBef>
                <a:spcPts val="900"/>
              </a:spcBef>
              <a:buClr>
                <a:srgbClr val="41ABD8"/>
              </a:buClr>
              <a:buSzPct val="70000"/>
              <a:buFont typeface="Arial"/>
              <a:buChar char="■"/>
            </a:pPr>
            <a:r>
              <a:rPr sz="2100" b="0">
                <a:solidFill>
                  <a:srgbClr val="1F2A37"/>
                </a:solidFill>
                <a:latin typeface="Arial"/>
              </a:rPr>
              <a:t>Turn 1 article into social posts</a:t>
            </a:r>
          </a:p>
          <a:p>
            <a:pPr marL="320040" indent="-320040">
              <a:spcBef>
                <a:spcPts val="900"/>
              </a:spcBef>
              <a:buClr>
                <a:srgbClr val="41ABD8"/>
              </a:buClr>
              <a:buSzPct val="70000"/>
              <a:buFont typeface="Arial"/>
              <a:buChar char="■"/>
            </a:pPr>
            <a:r>
              <a:rPr sz="2100" b="0">
                <a:solidFill>
                  <a:srgbClr val="1F2A37"/>
                </a:solidFill>
                <a:latin typeface="Arial"/>
              </a:rPr>
              <a:t>Write newsletters and event recaps</a:t>
            </a:r>
          </a:p>
        </p:txBody>
      </p:sp>
      <p:sp>
        <p:nvSpPr>
          <p:cNvPr id="9" name="Rounded Rectangle 8"/>
          <p:cNvSpPr/>
          <p:nvPr/>
        </p:nvSpPr>
        <p:spPr>
          <a:xfrm>
            <a:off x="1371600" y="593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Finance and Accounting</a:t>
            </a:r>
          </a:p>
          <a:p>
            <a:pPr marL="320040" indent="-320040">
              <a:spcBef>
                <a:spcPts val="900"/>
              </a:spcBef>
              <a:buClr>
                <a:srgbClr val="41ABD8"/>
              </a:buClr>
              <a:buSzPct val="70000"/>
              <a:buFont typeface="Arial"/>
              <a:buChar char="■"/>
            </a:pPr>
            <a:r>
              <a:rPr sz="2100" b="0">
                <a:solidFill>
                  <a:srgbClr val="1F2A37"/>
                </a:solidFill>
                <a:latin typeface="Arial"/>
              </a:rPr>
              <a:t>Pull key figures out of invoices</a:t>
            </a:r>
          </a:p>
          <a:p>
            <a:pPr marL="320040" indent="-320040">
              <a:spcBef>
                <a:spcPts val="900"/>
              </a:spcBef>
              <a:buClr>
                <a:srgbClr val="41ABD8"/>
              </a:buClr>
              <a:buSzPct val="70000"/>
              <a:buFont typeface="Arial"/>
              <a:buChar char="■"/>
            </a:pPr>
            <a:r>
              <a:rPr sz="2100" b="0">
                <a:solidFill>
                  <a:srgbClr val="1F2A37"/>
                </a:solidFill>
                <a:latin typeface="Arial"/>
              </a:rPr>
              <a:t>Explain budget variances in plain language</a:t>
            </a:r>
          </a:p>
        </p:txBody>
      </p:sp>
      <p:sp>
        <p:nvSpPr>
          <p:cNvPr id="10" name="Rounded Rectangle 9"/>
          <p:cNvSpPr/>
          <p:nvPr/>
        </p:nvSpPr>
        <p:spPr>
          <a:xfrm>
            <a:off x="6721600" y="593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HR and People</a:t>
            </a:r>
          </a:p>
          <a:p>
            <a:pPr marL="320040" indent="-320040">
              <a:spcBef>
                <a:spcPts val="900"/>
              </a:spcBef>
              <a:buClr>
                <a:srgbClr val="41ABD8"/>
              </a:buClr>
              <a:buSzPct val="70000"/>
              <a:buFont typeface="Arial"/>
              <a:buChar char="■"/>
            </a:pPr>
            <a:r>
              <a:rPr sz="2100" b="0">
                <a:solidFill>
                  <a:srgbClr val="1F2A37"/>
                </a:solidFill>
                <a:latin typeface="Arial"/>
              </a:rPr>
              <a:t>Draft job descriptions and onboarding checklists</a:t>
            </a:r>
          </a:p>
          <a:p>
            <a:pPr marL="320040" indent="-320040">
              <a:spcBef>
                <a:spcPts val="900"/>
              </a:spcBef>
              <a:buClr>
                <a:srgbClr val="41ABD8"/>
              </a:buClr>
              <a:buSzPct val="70000"/>
              <a:buFont typeface="Arial"/>
              <a:buChar char="■"/>
            </a:pPr>
            <a:r>
              <a:rPr sz="2100" b="0">
                <a:solidFill>
                  <a:srgbClr val="1F2A37"/>
                </a:solidFill>
                <a:latin typeface="Arial"/>
              </a:rPr>
              <a:t>Answer common policy questions</a:t>
            </a:r>
          </a:p>
        </p:txBody>
      </p:sp>
      <p:sp>
        <p:nvSpPr>
          <p:cNvPr id="11" name="Rounded Rectangle 10"/>
          <p:cNvSpPr/>
          <p:nvPr/>
        </p:nvSpPr>
        <p:spPr>
          <a:xfrm>
            <a:off x="12071600" y="5930000"/>
            <a:ext cx="5000000" cy="283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400" b="1">
                <a:solidFill>
                  <a:srgbClr val="142B4A"/>
                </a:solidFill>
                <a:latin typeface="Arial"/>
              </a:rPr>
              <a:t>Facilities and Projects</a:t>
            </a:r>
          </a:p>
          <a:p>
            <a:pPr marL="320040" indent="-320040">
              <a:spcBef>
                <a:spcPts val="900"/>
              </a:spcBef>
              <a:buClr>
                <a:srgbClr val="41ABD8"/>
              </a:buClr>
              <a:buSzPct val="70000"/>
              <a:buFont typeface="Arial"/>
              <a:buChar char="■"/>
            </a:pPr>
            <a:r>
              <a:rPr sz="2100" b="0">
                <a:solidFill>
                  <a:srgbClr val="1F2A37"/>
                </a:solidFill>
                <a:latin typeface="Arial"/>
              </a:rPr>
              <a:t>Draft vendor scopes and bid questions</a:t>
            </a:r>
          </a:p>
          <a:p>
            <a:pPr marL="320040" indent="-320040">
              <a:spcBef>
                <a:spcPts val="900"/>
              </a:spcBef>
              <a:buClr>
                <a:srgbClr val="41ABD8"/>
              </a:buClr>
              <a:buSzPct val="70000"/>
              <a:buFont typeface="Arial"/>
              <a:buChar char="■"/>
            </a:pPr>
            <a:r>
              <a:rPr sz="2100" b="0">
                <a:solidFill>
                  <a:srgbClr val="1F2A37"/>
                </a:solidFill>
                <a:latin typeface="Arial"/>
              </a:rPr>
              <a:t>Summarize inspection and work order reports</a:t>
            </a:r>
          </a:p>
        </p:txBody>
      </p:sp>
      <p:pic>
        <p:nvPicPr>
          <p:cNvPr id="12" name="Picture 11"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Two Words to Know: Models and Tokens</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5 / 21</a:t>
            </a:r>
          </a:p>
        </p:txBody>
      </p:sp>
      <p:sp>
        <p:nvSpPr>
          <p:cNvPr id="6" name="TextBox 5"/>
          <p:cNvSpPr txBox="1"/>
          <p:nvPr/>
        </p:nvSpPr>
        <p:spPr>
          <a:xfrm>
            <a:off x="1371600" y="2650000"/>
            <a:ext cx="9700000" cy="800000"/>
          </a:xfrm>
          <a:prstGeom prst="rect">
            <a:avLst/>
          </a:prstGeom>
          <a:noFill/>
        </p:spPr>
        <p:txBody>
          <a:bodyPr wrap="square">
            <a:spAutoFit/>
          </a:bodyPr>
          <a:lstStyle/>
          <a:p>
            <a:r>
              <a:rPr sz="2400" b="1">
                <a:solidFill>
                  <a:srgbClr val="142B4A"/>
                </a:solidFill>
                <a:latin typeface="Arial"/>
              </a:rPr>
              <a:t>Models:</a:t>
            </a:r>
            <a:r>
              <a:rPr sz="2400" b="0">
                <a:solidFill>
                  <a:srgbClr val="1F2A37"/>
                </a:solidFill>
                <a:latin typeface="Arial"/>
              </a:rPr>
              <a:t> the AI engines that do the work. Each one is stronger at different jobs.</a:t>
            </a:r>
          </a:p>
        </p:txBody>
      </p:sp>
      <p:graphicFrame>
        <p:nvGraphicFramePr>
          <p:cNvPr id="7" name="Table 6"/>
          <p:cNvGraphicFramePr>
            <a:graphicFrameLocks noGrp="1"/>
          </p:cNvGraphicFramePr>
          <p:nvPr/>
        </p:nvGraphicFramePr>
        <p:xfrm>
          <a:off x="1371600" y="3550000"/>
          <a:ext cx="9700000" cy="5251040"/>
        </p:xfrm>
        <a:graphic>
          <a:graphicData uri="http://schemas.openxmlformats.org/drawingml/2006/table">
            <a:tbl>
              <a:tblPr firstRow="1" bandRow="1">
                <a:tableStyleId>{5C22544A-7EE6-4342-B048-85BDC9FD1C3A}</a:tableStyleId>
              </a:tblPr>
              <a:tblGrid>
                <a:gridCol w="4300000">
                  <a:extLst>
                    <a:ext uri="{9D8B030D-6E8A-4147-A177-3AD203B41FA5}">
                      <a16:colId xmlns:a16="http://schemas.microsoft.com/office/drawing/2014/main" val="20000"/>
                    </a:ext>
                  </a:extLst>
                </a:gridCol>
                <a:gridCol w="5400000">
                  <a:extLst>
                    <a:ext uri="{9D8B030D-6E8A-4147-A177-3AD203B41FA5}">
                      <a16:colId xmlns:a16="http://schemas.microsoft.com/office/drawing/2014/main" val="20001"/>
                    </a:ext>
                  </a:extLst>
                </a:gridCol>
              </a:tblGrid>
              <a:tr h="650000">
                <a:tc>
                  <a:txBody>
                    <a:bodyPr/>
                    <a:lstStyle/>
                    <a:p>
                      <a:r>
                        <a:rPr sz="2000" b="1">
                          <a:solidFill>
                            <a:srgbClr val="FFFFFF"/>
                          </a:solidFill>
                          <a:latin typeface="Arial"/>
                        </a:rPr>
                        <a:t>The job</a:t>
                      </a:r>
                    </a:p>
                  </a:txBody>
                  <a:tcPr marL="160000" anchor="ctr">
                    <a:solidFill>
                      <a:srgbClr val="142B4A"/>
                    </a:solidFill>
                  </a:tcPr>
                </a:tc>
                <a:tc>
                  <a:txBody>
                    <a:bodyPr/>
                    <a:lstStyle/>
                    <a:p>
                      <a:r>
                        <a:rPr sz="2000" b="1">
                          <a:solidFill>
                            <a:srgbClr val="FFFFFF"/>
                          </a:solidFill>
                          <a:latin typeface="Arial"/>
                        </a:rPr>
                        <a:t>Good fits today</a:t>
                      </a:r>
                    </a:p>
                  </a:txBody>
                  <a:tcPr marL="160000" anchor="ctr">
                    <a:solidFill>
                      <a:srgbClr val="142B4A"/>
                    </a:solidFill>
                  </a:tcPr>
                </a:tc>
                <a:extLst>
                  <a:ext uri="{0D108BD9-81ED-4DB2-BD59-A6C34878D82A}">
                    <a16:rowId xmlns:a16="http://schemas.microsoft.com/office/drawing/2014/main" val="10000"/>
                  </a:ext>
                </a:extLst>
              </a:tr>
              <a:tr h="650000">
                <a:tc>
                  <a:txBody>
                    <a:bodyPr/>
                    <a:lstStyle/>
                    <a:p>
                      <a:r>
                        <a:rPr sz="2000" b="1">
                          <a:solidFill>
                            <a:srgbClr val="142B4A"/>
                          </a:solidFill>
                          <a:latin typeface="Arial"/>
                        </a:rPr>
                        <a:t>Research with sources</a:t>
                      </a:r>
                    </a:p>
                  </a:txBody>
                  <a:tcPr marL="160000" anchor="ctr">
                    <a:solidFill>
                      <a:srgbClr val="F1F6FA"/>
                    </a:solidFill>
                  </a:tcPr>
                </a:tc>
                <a:tc>
                  <a:txBody>
                    <a:bodyPr/>
                    <a:lstStyle/>
                    <a:p>
                      <a:r>
                        <a:rPr sz="2000" b="0">
                          <a:solidFill>
                            <a:srgbClr val="1F2A37"/>
                          </a:solidFill>
                          <a:latin typeface="Arial"/>
                        </a:rPr>
                        <a:t>Perplexity Sonar</a:t>
                      </a:r>
                    </a:p>
                  </a:txBody>
                  <a:tcPr marL="160000" anchor="ctr">
                    <a:solidFill>
                      <a:srgbClr val="F1F6FA"/>
                    </a:solidFill>
                  </a:tcPr>
                </a:tc>
                <a:extLst>
                  <a:ext uri="{0D108BD9-81ED-4DB2-BD59-A6C34878D82A}">
                    <a16:rowId xmlns:a16="http://schemas.microsoft.com/office/drawing/2014/main" val="10001"/>
                  </a:ext>
                </a:extLst>
              </a:tr>
              <a:tr h="650000">
                <a:tc>
                  <a:txBody>
                    <a:bodyPr/>
                    <a:lstStyle/>
                    <a:p>
                      <a:r>
                        <a:rPr sz="2000" b="1">
                          <a:solidFill>
                            <a:srgbClr val="142B4A"/>
                          </a:solidFill>
                          <a:latin typeface="Arial"/>
                        </a:rPr>
                        <a:t>Writing and everyday drafting</a:t>
                      </a:r>
                    </a:p>
                  </a:txBody>
                  <a:tcPr marL="160000" anchor="ctr">
                    <a:solidFill>
                      <a:srgbClr val="FFFFFF"/>
                    </a:solidFill>
                  </a:tcPr>
                </a:tc>
                <a:tc>
                  <a:txBody>
                    <a:bodyPr/>
                    <a:lstStyle/>
                    <a:p>
                      <a:r>
                        <a:rPr sz="2000" b="0">
                          <a:solidFill>
                            <a:srgbClr val="1F2A37"/>
                          </a:solidFill>
                          <a:latin typeface="Arial"/>
                        </a:rPr>
                        <a:t>Claude Sonnet 5.5, GPT-6.1 Terra</a:t>
                      </a:r>
                    </a:p>
                  </a:txBody>
                  <a:tcPr marL="160000" anchor="ctr">
                    <a:solidFill>
                      <a:srgbClr val="FFFFFF"/>
                    </a:solidFill>
                  </a:tcPr>
                </a:tc>
                <a:extLst>
                  <a:ext uri="{0D108BD9-81ED-4DB2-BD59-A6C34878D82A}">
                    <a16:rowId xmlns:a16="http://schemas.microsoft.com/office/drawing/2014/main" val="10002"/>
                  </a:ext>
                </a:extLst>
              </a:tr>
              <a:tr h="650000">
                <a:tc>
                  <a:txBody>
                    <a:bodyPr/>
                    <a:lstStyle/>
                    <a:p>
                      <a:r>
                        <a:rPr sz="2000" b="1">
                          <a:solidFill>
                            <a:srgbClr val="142B4A"/>
                          </a:solidFill>
                          <a:latin typeface="Arial"/>
                        </a:rPr>
                        <a:t>Coding</a:t>
                      </a:r>
                    </a:p>
                  </a:txBody>
                  <a:tcPr marL="160000" anchor="ctr">
                    <a:solidFill>
                      <a:srgbClr val="F1F6FA"/>
                    </a:solidFill>
                  </a:tcPr>
                </a:tc>
                <a:tc>
                  <a:txBody>
                    <a:bodyPr/>
                    <a:lstStyle/>
                    <a:p>
                      <a:r>
                        <a:rPr sz="2000" b="0">
                          <a:solidFill>
                            <a:srgbClr val="1F2A37"/>
                          </a:solidFill>
                          <a:latin typeface="Arial"/>
                        </a:rPr>
                        <a:t>GPT-6 Sol, Gemini 4 Argon</a:t>
                      </a:r>
                    </a:p>
                  </a:txBody>
                  <a:tcPr marL="160000" anchor="ctr">
                    <a:solidFill>
                      <a:srgbClr val="F1F6FA"/>
                    </a:solidFill>
                  </a:tcPr>
                </a:tc>
                <a:extLst>
                  <a:ext uri="{0D108BD9-81ED-4DB2-BD59-A6C34878D82A}">
                    <a16:rowId xmlns:a16="http://schemas.microsoft.com/office/drawing/2014/main" val="10003"/>
                  </a:ext>
                </a:extLst>
              </a:tr>
              <a:tr h="650000">
                <a:tc>
                  <a:txBody>
                    <a:bodyPr/>
                    <a:lstStyle/>
                    <a:p>
                      <a:r>
                        <a:rPr sz="2000" b="1">
                          <a:solidFill>
                            <a:srgbClr val="142B4A"/>
                          </a:solidFill>
                          <a:latin typeface="Arial"/>
                        </a:rPr>
                        <a:t>Reading images and scanned forms</a:t>
                      </a:r>
                    </a:p>
                  </a:txBody>
                  <a:tcPr marL="160000" anchor="ctr">
                    <a:solidFill>
                      <a:srgbClr val="FFFFFF"/>
                    </a:solidFill>
                  </a:tcPr>
                </a:tc>
                <a:tc>
                  <a:txBody>
                    <a:bodyPr/>
                    <a:lstStyle/>
                    <a:p>
                      <a:r>
                        <a:rPr sz="2000" b="0">
                          <a:solidFill>
                            <a:srgbClr val="1F2A37"/>
                          </a:solidFill>
                          <a:latin typeface="Arial"/>
                        </a:rPr>
                        <a:t>GPT-6.1 Terra</a:t>
                      </a:r>
                    </a:p>
                  </a:txBody>
                  <a:tcPr marL="160000" anchor="ctr">
                    <a:solidFill>
                      <a:srgbClr val="FFFFFF"/>
                    </a:solidFill>
                  </a:tcPr>
                </a:tc>
                <a:extLst>
                  <a:ext uri="{0D108BD9-81ED-4DB2-BD59-A6C34878D82A}">
                    <a16:rowId xmlns:a16="http://schemas.microsoft.com/office/drawing/2014/main" val="10004"/>
                  </a:ext>
                </a:extLst>
              </a:tr>
              <a:tr h="650000">
                <a:tc>
                  <a:txBody>
                    <a:bodyPr/>
                    <a:lstStyle/>
                    <a:p>
                      <a:r>
                        <a:rPr sz="2000" b="1">
                          <a:solidFill>
                            <a:srgbClr val="142B4A"/>
                          </a:solidFill>
                          <a:latin typeface="Arial"/>
                        </a:rPr>
                        <a:t>Creating images</a:t>
                      </a:r>
                    </a:p>
                  </a:txBody>
                  <a:tcPr marL="160000" anchor="ctr">
                    <a:solidFill>
                      <a:srgbClr val="F1F6FA"/>
                    </a:solidFill>
                  </a:tcPr>
                </a:tc>
                <a:tc>
                  <a:txBody>
                    <a:bodyPr/>
                    <a:lstStyle/>
                    <a:p>
                      <a:r>
                        <a:rPr sz="2000" b="0">
                          <a:solidFill>
                            <a:srgbClr val="1F2A37"/>
                          </a:solidFill>
                          <a:latin typeface="Arial"/>
                        </a:rPr>
                        <a:t>Nano Banana Pro, Nano Banana 2</a:t>
                      </a:r>
                    </a:p>
                  </a:txBody>
                  <a:tcPr marL="160000" anchor="ctr">
                    <a:solidFill>
                      <a:srgbClr val="F1F6FA"/>
                    </a:solidFill>
                  </a:tcPr>
                </a:tc>
                <a:extLst>
                  <a:ext uri="{0D108BD9-81ED-4DB2-BD59-A6C34878D82A}">
                    <a16:rowId xmlns:a16="http://schemas.microsoft.com/office/drawing/2014/main" val="10005"/>
                  </a:ext>
                </a:extLst>
              </a:tr>
              <a:tr h="650000">
                <a:tc>
                  <a:txBody>
                    <a:bodyPr/>
                    <a:lstStyle/>
                    <a:p>
                      <a:r>
                        <a:rPr sz="2000" b="1">
                          <a:solidFill>
                            <a:srgbClr val="142B4A"/>
                          </a:solidFill>
                          <a:latin typeface="Arial"/>
                        </a:rPr>
                        <a:t>Math and logic</a:t>
                      </a:r>
                    </a:p>
                  </a:txBody>
                  <a:tcPr marL="160000" anchor="ctr">
                    <a:solidFill>
                      <a:srgbClr val="FFFFFF"/>
                    </a:solidFill>
                  </a:tcPr>
                </a:tc>
                <a:tc>
                  <a:txBody>
                    <a:bodyPr/>
                    <a:lstStyle/>
                    <a:p>
                      <a:r>
                        <a:rPr sz="2000" b="0">
                          <a:solidFill>
                            <a:srgbClr val="1F2A37"/>
                          </a:solidFill>
                          <a:latin typeface="Arial"/>
                        </a:rPr>
                        <a:t>Reasoning models like GPT-6 Sol</a:t>
                      </a:r>
                    </a:p>
                  </a:txBody>
                  <a:tcPr marL="160000" anchor="ctr">
                    <a:solidFill>
                      <a:srgbClr val="FFFFFF"/>
                    </a:solidFill>
                  </a:tcPr>
                </a:tc>
                <a:extLst>
                  <a:ext uri="{0D108BD9-81ED-4DB2-BD59-A6C34878D82A}">
                    <a16:rowId xmlns:a16="http://schemas.microsoft.com/office/drawing/2014/main" val="10006"/>
                  </a:ext>
                </a:extLst>
              </a:tr>
              <a:tr h="650000">
                <a:tc>
                  <a:txBody>
                    <a:bodyPr/>
                    <a:lstStyle/>
                    <a:p>
                      <a:r>
                        <a:rPr sz="2000" b="1">
                          <a:solidFill>
                            <a:srgbClr val="142B4A"/>
                          </a:solidFill>
                          <a:latin typeface="Arial"/>
                        </a:rPr>
                        <a:t>Fast, high-volume tasks</a:t>
                      </a:r>
                    </a:p>
                  </a:txBody>
                  <a:tcPr marL="160000" anchor="ctr">
                    <a:solidFill>
                      <a:srgbClr val="F1F6FA"/>
                    </a:solidFill>
                  </a:tcPr>
                </a:tc>
                <a:tc>
                  <a:txBody>
                    <a:bodyPr/>
                    <a:lstStyle/>
                    <a:p>
                      <a:r>
                        <a:rPr sz="2000" b="0">
                          <a:solidFill>
                            <a:srgbClr val="1F2A37"/>
                          </a:solidFill>
                          <a:latin typeface="Arial"/>
                        </a:rPr>
                        <a:t>Claude Haiku 5.5, GPT-6 Luna</a:t>
                      </a:r>
                    </a:p>
                  </a:txBody>
                  <a:tcPr marL="160000" anchor="ctr">
                    <a:solidFill>
                      <a:srgbClr val="F1F6FA"/>
                    </a:solidFill>
                  </a:tcPr>
                </a:tc>
                <a:extLst>
                  <a:ext uri="{0D108BD9-81ED-4DB2-BD59-A6C34878D82A}">
                    <a16:rowId xmlns:a16="http://schemas.microsoft.com/office/drawing/2014/main" val="10007"/>
                  </a:ext>
                </a:extLst>
              </a:tr>
            </a:tbl>
          </a:graphicData>
        </a:graphic>
      </p:graphicFrame>
      <p:sp>
        <p:nvSpPr>
          <p:cNvPr id="8" name="Rounded Rectangle 7"/>
          <p:cNvSpPr/>
          <p:nvPr/>
        </p:nvSpPr>
        <p:spPr>
          <a:xfrm>
            <a:off x="11400000" y="2750000"/>
            <a:ext cx="567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600" b="1">
                <a:solidFill>
                  <a:srgbClr val="142B4A"/>
                </a:solidFill>
                <a:latin typeface="Arial"/>
              </a:rPr>
              <a:t>Tokens (Credits)</a:t>
            </a:r>
          </a:p>
          <a:p>
            <a:pPr marL="320040" indent="-320040">
              <a:spcBef>
                <a:spcPts val="900"/>
              </a:spcBef>
              <a:buClr>
                <a:srgbClr val="41ABD8"/>
              </a:buClr>
              <a:buSzPct val="70000"/>
              <a:buFont typeface="Arial"/>
              <a:buChar char="■"/>
            </a:pPr>
            <a:r>
              <a:rPr sz="2100" b="0">
                <a:solidFill>
                  <a:srgbClr val="1F2A37"/>
                </a:solidFill>
                <a:latin typeface="Arial"/>
              </a:rPr>
              <a:t>Tokens are the small chunks of words AI reads and writes</a:t>
            </a:r>
          </a:p>
          <a:p>
            <a:pPr marL="320040" indent="-320040">
              <a:spcBef>
                <a:spcPts val="900"/>
              </a:spcBef>
              <a:buClr>
                <a:srgbClr val="41ABD8"/>
              </a:buClr>
              <a:buSzPct val="70000"/>
              <a:buFont typeface="Arial"/>
              <a:buChar char="■"/>
            </a:pPr>
            <a:r>
              <a:rPr sz="2100" b="0">
                <a:solidFill>
                  <a:srgbClr val="1F2A37"/>
                </a:solidFill>
                <a:latin typeface="Arial"/>
              </a:rPr>
              <a:t>More text in and out means more tokens</a:t>
            </a:r>
          </a:p>
          <a:p>
            <a:pPr marL="320040" indent="-320040">
              <a:spcBef>
                <a:spcPts val="900"/>
              </a:spcBef>
              <a:buClr>
                <a:srgbClr val="41ABD8"/>
              </a:buClr>
              <a:buSzPct val="70000"/>
              <a:buFont typeface="Arial"/>
              <a:buChar char="■"/>
            </a:pPr>
            <a:r>
              <a:rPr sz="2100" b="0">
                <a:solidFill>
                  <a:srgbClr val="1F2A37"/>
                </a:solidFill>
                <a:latin typeface="Arial"/>
              </a:rPr>
              <a:t>Managed Framework AI tracks usage as credits, based on the model and the amount of text</a:t>
            </a:r>
          </a:p>
          <a:p>
            <a:pPr marL="320040" indent="-320040">
              <a:spcBef>
                <a:spcPts val="900"/>
              </a:spcBef>
              <a:buClr>
                <a:srgbClr val="41ABD8"/>
              </a:buClr>
              <a:buSzPct val="70000"/>
              <a:buFont typeface="Arial"/>
              <a:buChar char="■"/>
            </a:pPr>
            <a:r>
              <a:rPr sz="2100" b="0">
                <a:solidFill>
                  <a:srgbClr val="1F2A37"/>
                </a:solidFill>
                <a:latin typeface="Arial"/>
              </a:rPr>
              <a:t>Bigger models use more credits per message</a:t>
            </a:r>
          </a:p>
          <a:p>
            <a:pPr marL="320040" indent="-320040">
              <a:spcBef>
                <a:spcPts val="900"/>
              </a:spcBef>
              <a:buClr>
                <a:srgbClr val="41ABD8"/>
              </a:buClr>
              <a:buSzPct val="70000"/>
              <a:buFont typeface="Arial"/>
              <a:buChar char="■"/>
            </a:pPr>
            <a:r>
              <a:rPr sz="2100" b="0">
                <a:solidFill>
                  <a:srgbClr val="1F2A37"/>
                </a:solidFill>
                <a:latin typeface="Arial"/>
              </a:rPr>
              <a:t>Not sure which model? Auto-performance picks for you</a:t>
            </a:r>
          </a:p>
        </p:txBody>
      </p:sp>
      <p:pic>
        <p:nvPicPr>
          <p:cNvPr id="9" name="Picture 8"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Meet Managed Framework AI</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600" b="1">
                <a:solidFill>
                  <a:srgbClr val="142B4A"/>
                </a:solidFill>
                <a:latin typeface="Arial"/>
              </a:rPr>
              <a:t>Chat:</a:t>
            </a:r>
            <a:r>
              <a:rPr sz="2600" b="0">
                <a:solidFill>
                  <a:srgbClr val="1F2A37"/>
                </a:solidFill>
                <a:latin typeface="Arial"/>
              </a:rPr>
              <a:t> about 93 AI models in 1 secure place</a:t>
            </a:r>
          </a:p>
          <a:p>
            <a:pPr marL="400050" indent="-400050">
              <a:spcBef>
                <a:spcPts val="1200"/>
              </a:spcBef>
              <a:buSzPct val="70000"/>
              <a:buFont typeface="Arial" pitchFamily="34" charset="0"/>
              <a:buChar char="■"/>
            </a:pPr>
            <a:r>
              <a:rPr sz="2600" b="1">
                <a:solidFill>
                  <a:srgbClr val="142B4A"/>
                </a:solidFill>
                <a:latin typeface="Arial"/>
              </a:rPr>
              <a:t>Workshop:</a:t>
            </a:r>
            <a:r>
              <a:rPr sz="2600" b="0">
                <a:solidFill>
                  <a:srgbClr val="1F2A37"/>
                </a:solidFill>
                <a:latin typeface="Arial"/>
              </a:rPr>
              <a:t> create and save your own agents</a:t>
            </a:r>
          </a:p>
          <a:p>
            <a:pPr marL="400050" indent="-400050">
              <a:spcBef>
                <a:spcPts val="1200"/>
              </a:spcBef>
              <a:buSzPct val="70000"/>
              <a:buFont typeface="Arial" pitchFamily="34" charset="0"/>
              <a:buChar char="■"/>
            </a:pPr>
            <a:r>
              <a:rPr sz="2600" b="1">
                <a:solidFill>
                  <a:srgbClr val="142B4A"/>
                </a:solidFill>
                <a:latin typeface="Arial"/>
              </a:rPr>
              <a:t>Integrations:</a:t>
            </a:r>
            <a:r>
              <a:rPr sz="2600" b="0">
                <a:solidFill>
                  <a:srgbClr val="1F2A37"/>
                </a:solidFill>
                <a:latin typeface="Arial"/>
              </a:rPr>
              <a:t> 62+ apps, including Microsoft 365</a:t>
            </a:r>
          </a:p>
          <a:p>
            <a:pPr marL="400050" indent="-400050">
              <a:spcBef>
                <a:spcPts val="1200"/>
              </a:spcBef>
              <a:buSzPct val="70000"/>
              <a:buFont typeface="Arial" pitchFamily="34" charset="0"/>
              <a:buChar char="■"/>
            </a:pPr>
            <a:r>
              <a:rPr sz="2600" b="1">
                <a:solidFill>
                  <a:srgbClr val="142B4A"/>
                </a:solidFill>
                <a:latin typeface="Arial"/>
              </a:rPr>
              <a:t>Auto-performance:</a:t>
            </a:r>
            <a:r>
              <a:rPr sz="2600" b="0">
                <a:solidFill>
                  <a:srgbClr val="1F2A37"/>
                </a:solidFill>
                <a:latin typeface="Arial"/>
              </a:rPr>
              <a:t> picks the right model for each message</a:t>
            </a:r>
          </a:p>
          <a:p>
            <a:pPr marL="400050" indent="-400050">
              <a:spcBef>
                <a:spcPts val="1200"/>
              </a:spcBef>
              <a:buSzPct val="70000"/>
              <a:buFont typeface="Arial" pitchFamily="34" charset="0"/>
              <a:buChar char="■"/>
            </a:pPr>
            <a:r>
              <a:rPr sz="2600" b="0">
                <a:solidFill>
                  <a:srgbClr val="1F2A37"/>
                </a:solidFill>
                <a:latin typeface="Arial"/>
              </a:rPr>
              <a:t>You'll select Auto-performance today</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275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home screen with the chat area and Workshop menu visible]</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close-up of the model selector showing Auto-performance]</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6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How Framework IT Supports You</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7 / 21</a:t>
            </a:r>
          </a:p>
        </p:txBody>
      </p:sp>
      <p:sp>
        <p:nvSpPr>
          <p:cNvPr id="8" name="Rounded Rectangle 7"/>
          <p:cNvSpPr/>
          <p:nvPr/>
        </p:nvSpPr>
        <p:spPr>
          <a:xfrm>
            <a:off x="1371600" y="2750000"/>
            <a:ext cx="500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500" b="1">
                <a:solidFill>
                  <a:srgbClr val="142B4A"/>
                </a:solidFill>
                <a:latin typeface="Arial"/>
              </a:rPr>
              <a:t>Implementation and Adoption</a:t>
            </a:r>
          </a:p>
          <a:p>
            <a:pPr marL="320040" indent="-320040">
              <a:spcBef>
                <a:spcPts val="900"/>
              </a:spcBef>
              <a:buClr>
                <a:srgbClr val="41ABD8"/>
              </a:buClr>
              <a:buSzPct val="70000"/>
              <a:buFont typeface="Arial"/>
              <a:buChar char="■"/>
            </a:pPr>
            <a:r>
              <a:rPr sz="2400" b="0">
                <a:solidFill>
                  <a:srgbClr val="1F2A37"/>
                </a:solidFill>
                <a:latin typeface="Arial"/>
              </a:rPr>
              <a:t>Crawl, Walk, Run adoption plan</a:t>
            </a:r>
          </a:p>
          <a:p>
            <a:pPr marL="320040" indent="-320040">
              <a:spcBef>
                <a:spcPts val="900"/>
              </a:spcBef>
              <a:buClr>
                <a:srgbClr val="41ABD8"/>
              </a:buClr>
              <a:buSzPct val="70000"/>
              <a:buFont typeface="Arial"/>
              <a:buChar char="■"/>
            </a:pPr>
            <a:r>
              <a:rPr sz="2400" b="0">
                <a:solidFill>
                  <a:srgbClr val="1F2A37"/>
                </a:solidFill>
                <a:latin typeface="Arial"/>
              </a:rPr>
              <a:t>AI Champion Certification, about 90 minutes</a:t>
            </a:r>
          </a:p>
          <a:p>
            <a:pPr marL="320040" indent="-320040">
              <a:spcBef>
                <a:spcPts val="900"/>
              </a:spcBef>
              <a:buClr>
                <a:srgbClr val="41ABD8"/>
              </a:buClr>
              <a:buSzPct val="70000"/>
              <a:buFont typeface="Arial"/>
              <a:buChar char="■"/>
            </a:pPr>
            <a:r>
              <a:rPr sz="2400" b="0">
                <a:solidFill>
                  <a:srgbClr val="1F2A37"/>
                </a:solidFill>
                <a:latin typeface="Arial"/>
              </a:rPr>
              <a:t>Live Office Hours 3 times a week</a:t>
            </a:r>
          </a:p>
          <a:p>
            <a:pPr marL="320040" indent="-320040">
              <a:spcBef>
                <a:spcPts val="900"/>
              </a:spcBef>
              <a:buClr>
                <a:srgbClr val="41ABD8"/>
              </a:buClr>
              <a:buSzPct val="70000"/>
              <a:buFont typeface="Arial"/>
              <a:buChar char="■"/>
            </a:pPr>
            <a:r>
              <a:rPr sz="2400" b="0">
                <a:solidFill>
                  <a:srgbClr val="1F2A37"/>
                </a:solidFill>
                <a:latin typeface="Arial"/>
              </a:rPr>
              <a:t>Framework AI Resources Hub from day 1</a:t>
            </a:r>
          </a:p>
        </p:txBody>
      </p:sp>
      <p:sp>
        <p:nvSpPr>
          <p:cNvPr id="9" name="Rounded Rectangle 8"/>
          <p:cNvSpPr/>
          <p:nvPr/>
        </p:nvSpPr>
        <p:spPr>
          <a:xfrm>
            <a:off x="6721600" y="2750000"/>
            <a:ext cx="500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500" b="1">
                <a:solidFill>
                  <a:srgbClr val="142B4A"/>
                </a:solidFill>
                <a:latin typeface="Arial"/>
              </a:rPr>
              <a:t>Strategy and Development</a:t>
            </a:r>
          </a:p>
          <a:p>
            <a:pPr marL="320040" indent="-320040">
              <a:spcBef>
                <a:spcPts val="900"/>
              </a:spcBef>
              <a:buClr>
                <a:srgbClr val="41ABD8"/>
              </a:buClr>
              <a:buSzPct val="70000"/>
              <a:buFont typeface="Arial"/>
              <a:buChar char="■"/>
            </a:pPr>
            <a:r>
              <a:rPr sz="2400" b="0">
                <a:solidFill>
                  <a:srgbClr val="1F2A37"/>
                </a:solidFill>
                <a:latin typeface="Arial"/>
              </a:rPr>
              <a:t>Custom AI Implementation and Adoption Roadmap</a:t>
            </a:r>
          </a:p>
          <a:p>
            <a:pPr marL="320040" indent="-320040">
              <a:spcBef>
                <a:spcPts val="900"/>
              </a:spcBef>
              <a:buClr>
                <a:srgbClr val="41ABD8"/>
              </a:buClr>
              <a:buSzPct val="70000"/>
              <a:buFont typeface="Arial"/>
              <a:buChar char="■"/>
            </a:pPr>
            <a:r>
              <a:rPr sz="2400" b="0">
                <a:solidFill>
                  <a:srgbClr val="1F2A37"/>
                </a:solidFill>
                <a:latin typeface="Arial"/>
              </a:rPr>
              <a:t>Monthly AI Strategic Business Review with leadership</a:t>
            </a:r>
          </a:p>
          <a:p>
            <a:pPr marL="320040" indent="-320040">
              <a:spcBef>
                <a:spcPts val="900"/>
              </a:spcBef>
              <a:buClr>
                <a:srgbClr val="41ABD8"/>
              </a:buClr>
              <a:buSzPct val="70000"/>
              <a:buFont typeface="Arial"/>
              <a:buChar char="■"/>
            </a:pPr>
            <a:r>
              <a:rPr sz="2400" b="0">
                <a:solidFill>
                  <a:srgbClr val="1F2A37"/>
                </a:solidFill>
                <a:latin typeface="Arial"/>
              </a:rPr>
              <a:t>Custom agents and workflows built for your processes</a:t>
            </a:r>
          </a:p>
          <a:p>
            <a:pPr marL="320040" indent="-320040">
              <a:spcBef>
                <a:spcPts val="900"/>
              </a:spcBef>
              <a:buClr>
                <a:srgbClr val="41ABD8"/>
              </a:buClr>
              <a:buSzPct val="70000"/>
              <a:buFont typeface="Arial"/>
              <a:buChar char="■"/>
            </a:pPr>
            <a:r>
              <a:rPr sz="2400" b="0">
                <a:solidFill>
                  <a:srgbClr val="1F2A37"/>
                </a:solidFill>
                <a:latin typeface="Arial"/>
              </a:rPr>
              <a:t>100 ready-to-use Framework-built agents and workflows</a:t>
            </a:r>
          </a:p>
        </p:txBody>
      </p:sp>
      <p:sp>
        <p:nvSpPr>
          <p:cNvPr id="10" name="Rounded Rectangle 9"/>
          <p:cNvSpPr/>
          <p:nvPr/>
        </p:nvSpPr>
        <p:spPr>
          <a:xfrm>
            <a:off x="12071600" y="2750000"/>
            <a:ext cx="5000000" cy="6000000"/>
          </a:xfrm>
          <a:prstGeom prst="roundRect">
            <a:avLst>
              <a:gd name="adj" fmla="val 4000"/>
            </a:avLst>
          </a:prstGeom>
          <a:solidFill>
            <a:srgbClr val="F1F6FA"/>
          </a:solidFill>
          <a:ln w="28575">
            <a:solidFill>
              <a:srgbClr val="41ABD8"/>
            </a:solidFill>
          </a:ln>
          <a:effectLst/>
        </p:spPr>
        <p:style>
          <a:lnRef idx="1">
            <a:schemeClr val="accent1"/>
          </a:lnRef>
          <a:fillRef idx="3">
            <a:schemeClr val="accent1"/>
          </a:fillRef>
          <a:effectRef idx="2">
            <a:schemeClr val="accent1"/>
          </a:effectRef>
          <a:fontRef idx="minor">
            <a:schemeClr val="lt1"/>
          </a:fontRef>
        </p:style>
        <p:txBody>
          <a:bodyPr wrap="square" lIns="228600" tIns="180000" rIns="228600" bIns="137160" rtlCol="0" anchor="t"/>
          <a:lstStyle/>
          <a:p>
            <a:pPr algn="l"/>
            <a:r>
              <a:rPr sz="2500" b="1">
                <a:solidFill>
                  <a:srgbClr val="142B4A"/>
                </a:solidFill>
                <a:latin typeface="Arial"/>
              </a:rPr>
              <a:t>Security and Data Privacy</a:t>
            </a:r>
          </a:p>
          <a:p>
            <a:pPr marL="320040" indent="-320040">
              <a:spcBef>
                <a:spcPts val="900"/>
              </a:spcBef>
              <a:buClr>
                <a:srgbClr val="41ABD8"/>
              </a:buClr>
              <a:buSzPct val="70000"/>
              <a:buFont typeface="Arial"/>
              <a:buChar char="■"/>
            </a:pPr>
            <a:r>
              <a:rPr sz="2400" b="0">
                <a:solidFill>
                  <a:srgbClr val="1F2A37"/>
                </a:solidFill>
                <a:latin typeface="Arial"/>
              </a:rPr>
              <a:t>SOC (System and Organization Controls) 2 Type II and SOC 3 certified</a:t>
            </a:r>
          </a:p>
          <a:p>
            <a:pPr marL="320040" indent="-320040">
              <a:spcBef>
                <a:spcPts val="900"/>
              </a:spcBef>
              <a:buClr>
                <a:srgbClr val="41ABD8"/>
              </a:buClr>
              <a:buSzPct val="70000"/>
              <a:buFont typeface="Arial"/>
              <a:buChar char="■"/>
            </a:pPr>
            <a:r>
              <a:rPr sz="2400" b="0">
                <a:solidFill>
                  <a:srgbClr val="1F2A37"/>
                </a:solidFill>
                <a:latin typeface="Arial"/>
              </a:rPr>
              <a:t>Your data is never used to train AI models</a:t>
            </a:r>
          </a:p>
          <a:p>
            <a:pPr marL="320040" indent="-320040">
              <a:spcBef>
                <a:spcPts val="900"/>
              </a:spcBef>
              <a:buClr>
                <a:srgbClr val="41ABD8"/>
              </a:buClr>
              <a:buSzPct val="70000"/>
              <a:buFont typeface="Arial"/>
              <a:buChar char="■"/>
            </a:pPr>
            <a:r>
              <a:rPr sz="2400" b="0">
                <a:solidFill>
                  <a:srgbClr val="1F2A37"/>
                </a:solidFill>
                <a:latin typeface="Arial"/>
              </a:rPr>
              <a:t>Encrypted at rest and in transit, kept separate from other organizations</a:t>
            </a:r>
          </a:p>
          <a:p>
            <a:pPr marL="320040" indent="-320040">
              <a:spcBef>
                <a:spcPts val="900"/>
              </a:spcBef>
              <a:buClr>
                <a:srgbClr val="41ABD8"/>
              </a:buClr>
              <a:buSzPct val="70000"/>
              <a:buFont typeface="Arial"/>
              <a:buChar char="■"/>
            </a:pPr>
            <a:r>
              <a:rPr sz="2400" b="0">
                <a:solidFill>
                  <a:srgbClr val="1F2A37"/>
                </a:solidFill>
                <a:latin typeface="Arial"/>
              </a:rPr>
              <a:t>Admin controls over users, models, and credits</a:t>
            </a:r>
          </a:p>
        </p:txBody>
      </p:sp>
      <p:pic>
        <p:nvPicPr>
          <p:cNvPr id="11" name="Picture 10"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Register on the Trial Website</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Scan to register and open the trial website</a:t>
            </a:r>
          </a:p>
          <a:p>
            <a:pPr marL="400050" indent="-400050">
              <a:spcBef>
                <a:spcPts val="1200"/>
              </a:spcBef>
              <a:buSzPct val="70000"/>
              <a:buFont typeface="Arial" pitchFamily="34" charset="0"/>
              <a:buChar char="■"/>
            </a:pPr>
            <a:r>
              <a:rPr sz="2800" b="0">
                <a:solidFill>
                  <a:srgbClr val="1F2A37"/>
                </a:solidFill>
                <a:latin typeface="Arial"/>
              </a:rPr>
              <a:t>The same site has this presentation, the blank form, the example prompt, and the IT approval request</a:t>
            </a:r>
          </a:p>
          <a:p>
            <a:pPr marL="400050" indent="-400050">
              <a:spcBef>
                <a:spcPts val="1200"/>
              </a:spcBef>
              <a:buSzPct val="70000"/>
              <a:buFont typeface="Arial" pitchFamily="34" charset="0"/>
              <a:buChar char="■"/>
            </a:pPr>
            <a:r>
              <a:rPr sz="2800" b="0">
                <a:solidFill>
                  <a:srgbClr val="1F2A37"/>
                </a:solidFill>
                <a:latin typeface="Arial"/>
              </a:rPr>
              <a:t>[QR: trial website] [trial website URL]</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QR Placeholder 1"/>
          <p:cNvSpPr/>
          <p:nvPr/>
        </p:nvSpPr>
        <p:spPr>
          <a:xfrm>
            <a:off x="11975000" y="2750000"/>
            <a:ext cx="285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[QR PLACEHOLDER: trial website QR code]</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downloads section listing the presentation, blank form, example prompt, and IT approval request]</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8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Your Finish Line</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An agent with your name</a:t>
            </a:r>
          </a:p>
          <a:p>
            <a:pPr marL="400050" indent="-400050">
              <a:spcBef>
                <a:spcPts val="1200"/>
              </a:spcBef>
              <a:buSzPct val="70000"/>
              <a:buFont typeface="Arial" pitchFamily="34" charset="0"/>
              <a:buChar char="■"/>
            </a:pPr>
            <a:r>
              <a:rPr sz="2800" b="0">
                <a:solidFill>
                  <a:srgbClr val="1F2A37"/>
                </a:solidFill>
                <a:latin typeface="Arial"/>
              </a:rPr>
              <a:t>Your personalized Description and Instructions</a:t>
            </a:r>
          </a:p>
          <a:p>
            <a:pPr marL="400050" indent="-400050">
              <a:spcBef>
                <a:spcPts val="1200"/>
              </a:spcBef>
              <a:buSzPct val="70000"/>
              <a:buFont typeface="Arial" pitchFamily="34" charset="0"/>
              <a:buChar char="■"/>
            </a:pPr>
            <a:r>
              <a:rPr sz="2800" b="0">
                <a:solidFill>
                  <a:srgbClr val="1F2A37"/>
                </a:solidFill>
                <a:latin typeface="Arial"/>
              </a:rPr>
              <a:t>Demonstration mode already set up</a:t>
            </a:r>
          </a:p>
          <a:p>
            <a:pPr marL="400050" indent="-400050">
              <a:spcBef>
                <a:spcPts val="1200"/>
              </a:spcBef>
              <a:buSzPct val="70000"/>
              <a:buFont typeface="Arial" pitchFamily="34" charset="0"/>
              <a:buChar char="■"/>
            </a:pPr>
            <a:r>
              <a:rPr sz="2800" b="0">
                <a:solidFill>
                  <a:srgbClr val="1F2A37"/>
                </a:solidFill>
                <a:latin typeface="Arial"/>
              </a:rPr>
              <a:t>Three test prompts completed</a:t>
            </a:r>
          </a:p>
          <a:p>
            <a:pPr marL="400050" indent="-400050">
              <a:spcBef>
                <a:spcPts val="1200"/>
              </a:spcBef>
              <a:buSzPct val="70000"/>
              <a:buFont typeface="Arial" pitchFamily="34" charset="0"/>
              <a:buChar char="■"/>
            </a:pPr>
            <a:r>
              <a:rPr sz="2800" b="0">
                <a:solidFill>
                  <a:srgbClr val="1F2A37"/>
                </a:solidFill>
                <a:latin typeface="Arial"/>
              </a:rPr>
              <a:t>Ready to connect Microsoft 365 when IT approves</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finished agent card in Workshop with a placeholder name and icon]</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9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Step One: Fill Out the Form</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Open the form on the trial website</a:t>
            </a:r>
          </a:p>
          <a:p>
            <a:pPr marL="400050" indent="-400050">
              <a:spcBef>
                <a:spcPts val="1200"/>
              </a:spcBef>
              <a:buSzPct val="70000"/>
              <a:buFont typeface="Arial" pitchFamily="34" charset="0"/>
              <a:buChar char="■"/>
            </a:pPr>
            <a:r>
              <a:rPr sz="2800" b="0">
                <a:solidFill>
                  <a:srgbClr val="1F2A37"/>
                </a:solidFill>
                <a:latin typeface="Arial"/>
              </a:rPr>
              <a:t>Answer each question in your own words</a:t>
            </a:r>
          </a:p>
          <a:p>
            <a:pPr marL="400050" indent="-400050">
              <a:spcBef>
                <a:spcPts val="1200"/>
              </a:spcBef>
              <a:buSzPct val="70000"/>
              <a:buFont typeface="Arial" pitchFamily="34" charset="0"/>
              <a:buChar char="■"/>
            </a:pPr>
            <a:r>
              <a:rPr sz="2800" b="0">
                <a:solidFill>
                  <a:srgbClr val="1F2A37"/>
                </a:solidFill>
                <a:latin typeface="Arial"/>
              </a:rPr>
              <a:t>Your build text arrives by email in about 5 minutes</a:t>
            </a:r>
          </a:p>
          <a:p>
            <a:pPr marL="400050" indent="-400050">
              <a:spcBef>
                <a:spcPts val="1200"/>
              </a:spcBef>
              <a:buSzPct val="70000"/>
              <a:buFont typeface="Arial" pitchFamily="34" charset="0"/>
              <a:buChar char="■"/>
            </a:pPr>
            <a:r>
              <a:rPr sz="2800" b="0">
                <a:solidFill>
                  <a:srgbClr val="1F2A37"/>
                </a:solidFill>
                <a:latin typeface="Arial"/>
              </a:rPr>
              <a:t>Check spam if it doesn't appear</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example questionnaire conversation with AI, showing several question-and-answer pairs. Caption: "Example: the form questions asked in chat."]</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10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Your Build Text Is Yours</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Your Description and Instructions come from your answers</a:t>
            </a:r>
          </a:p>
          <a:p>
            <a:pPr marL="400050" indent="-400050">
              <a:spcBef>
                <a:spcPts val="1200"/>
              </a:spcBef>
              <a:buSzPct val="70000"/>
              <a:buFont typeface="Arial" pitchFamily="34" charset="0"/>
              <a:buChar char="■"/>
            </a:pPr>
            <a:r>
              <a:rPr sz="2800" b="0">
                <a:solidFill>
                  <a:srgbClr val="1F2A37"/>
                </a:solidFill>
                <a:latin typeface="Arial"/>
              </a:rPr>
              <a:t>The steps are the same for everyone</a:t>
            </a:r>
          </a:p>
          <a:p>
            <a:pPr marL="400050" indent="-400050">
              <a:spcBef>
                <a:spcPts val="1200"/>
              </a:spcBef>
              <a:buSzPct val="70000"/>
              <a:buFont typeface="Arial" pitchFamily="34" charset="0"/>
              <a:buChar char="■"/>
            </a:pPr>
            <a:r>
              <a:rPr sz="2800" b="0">
                <a:solidFill>
                  <a:srgbClr val="1F2A37"/>
                </a:solidFill>
                <a:latin typeface="Arial"/>
              </a:rPr>
              <a:t>Your text will sound different, and that is expected</a:t>
            </a:r>
          </a:p>
          <a:p>
            <a:pPr marL="400050" indent="-400050">
              <a:spcBef>
                <a:spcPts val="1200"/>
              </a:spcBef>
              <a:buSzPct val="70000"/>
              <a:buFont typeface="Arial" pitchFamily="34" charset="0"/>
              <a:buChar char="■"/>
            </a:pPr>
            <a:r>
              <a:rPr sz="2800" b="0">
                <a:solidFill>
                  <a:srgbClr val="1F2A37"/>
                </a:solidFill>
                <a:latin typeface="Arial"/>
              </a:rPr>
              <a:t>Sample on screen: one person's result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completed Description and Instructions from the form output, with the demonstration-mode block visible at the top of the Instructions. Caption: "Sample result: yours will differ."]</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11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Demonstration Mode, by Design</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Microsoft 365 connection requires your IT team's approval</a:t>
            </a:r>
          </a:p>
          <a:p>
            <a:pPr marL="400050" indent="-400050">
              <a:spcBef>
                <a:spcPts val="1200"/>
              </a:spcBef>
              <a:buSzPct val="70000"/>
              <a:buFont typeface="Arial" pitchFamily="34" charset="0"/>
              <a:buChar char="■"/>
            </a:pPr>
            <a:r>
              <a:rPr sz="2800" b="0">
                <a:solidFill>
                  <a:srgbClr val="1F2A37"/>
                </a:solidFill>
                <a:latin typeface="Arial"/>
              </a:rPr>
              <a:t>Today's build uses demonstration mode, already included in your Instructions</a:t>
            </a:r>
          </a:p>
          <a:p>
            <a:pPr marL="400050" indent="-400050">
              <a:spcBef>
                <a:spcPts val="1200"/>
              </a:spcBef>
              <a:buSzPct val="70000"/>
              <a:buFont typeface="Arial" pitchFamily="34" charset="0"/>
              <a:buChar char="■"/>
            </a:pPr>
            <a:r>
              <a:rPr sz="2800" b="0">
                <a:solidFill>
                  <a:srgbClr val="1F2A37"/>
                </a:solidFill>
                <a:latin typeface="Arial"/>
              </a:rPr>
              <a:t>Your agent still drafts and builds fully</a:t>
            </a:r>
          </a:p>
          <a:p>
            <a:pPr marL="400050" indent="-400050">
              <a:spcBef>
                <a:spcPts val="1200"/>
              </a:spcBef>
              <a:buSzPct val="70000"/>
              <a:buFont typeface="Arial" pitchFamily="34" charset="0"/>
              <a:buChar char="■"/>
            </a:pPr>
            <a:r>
              <a:rPr sz="2800" b="0">
                <a:solidFill>
                  <a:srgbClr val="1F2A37"/>
                </a:solidFill>
                <a:latin typeface="Arial"/>
              </a:rPr>
              <a:t>Keep the block until IT approves the connection, then delete it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full demonstration-mode block at the top of the Instructions field, with the first line highlighted]</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12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Build Roadmap: Seven Steps</a:t>
            </a:r>
          </a:p>
        </p:txBody>
      </p:sp>
      <p:sp>
        <p:nvSpPr>
          <p:cNvPr id="3" name="Text Placeholder 2"/>
          <p:cNvSpPr>
            <a:spLocks noGrp="1"/>
          </p:cNvSpPr>
          <p:nvPr>
            <p:ph type="body" idx="1"/>
          </p:nvPr>
        </p:nvSpPr>
        <p:spPr>
          <a:xfrm>
            <a:off x="1371600" y="2750000"/>
            <a:ext cx="8000000" cy="6000000"/>
          </a:xfrm>
        </p:spPr>
        <p:txBody>
          <a:bodyPr/>
          <a:lstStyle/>
          <a:p>
            <a:pPr marL="0" indent="0">
              <a:spcBef>
                <a:spcPts val="1200"/>
              </a:spcBef>
            </a:pPr>
            <a:r>
              <a:rPr sz="2800" b="0">
                <a:solidFill>
                  <a:srgbClr val="1F2A37"/>
                </a:solidFill>
                <a:latin typeface="Arial"/>
              </a:rPr>
              <a:t>1. Open Workshop and create a New Agent</a:t>
            </a:r>
          </a:p>
          <a:p>
            <a:pPr marL="0" indent="0">
              <a:spcBef>
                <a:spcPts val="1200"/>
              </a:spcBef>
            </a:pPr>
            <a:r>
              <a:rPr sz="2800" b="0">
                <a:solidFill>
                  <a:srgbClr val="1F2A37"/>
                </a:solidFill>
                <a:latin typeface="Arial"/>
              </a:rPr>
              <a:t>2. Name it</a:t>
            </a:r>
          </a:p>
          <a:p>
            <a:pPr marL="0" indent="0">
              <a:spcBef>
                <a:spcPts val="1200"/>
              </a:spcBef>
            </a:pPr>
            <a:r>
              <a:rPr sz="2800" b="0">
                <a:solidFill>
                  <a:srgbClr val="1F2A37"/>
                </a:solidFill>
                <a:latin typeface="Arial"/>
              </a:rPr>
              <a:t>3. Paste your Description</a:t>
            </a:r>
          </a:p>
          <a:p>
            <a:pPr marL="0" indent="0">
              <a:spcBef>
                <a:spcPts val="1200"/>
              </a:spcBef>
            </a:pPr>
            <a:r>
              <a:rPr sz="2800" b="0">
                <a:solidFill>
                  <a:srgbClr val="1F2A37"/>
                </a:solidFill>
                <a:latin typeface="Arial"/>
              </a:rPr>
              <a:t>4. Paste your Instructions (demonstration mode is already included)</a:t>
            </a:r>
          </a:p>
          <a:p>
            <a:pPr marL="0" indent="0">
              <a:spcBef>
                <a:spcPts val="1200"/>
              </a:spcBef>
            </a:pPr>
            <a:r>
              <a:rPr sz="2800" b="0">
                <a:solidFill>
                  <a:srgbClr val="1F2A37"/>
                </a:solidFill>
                <a:latin typeface="Arial"/>
              </a:rPr>
              <a:t>5. Select Auto-performance</a:t>
            </a:r>
          </a:p>
          <a:p>
            <a:pPr marL="0" indent="0">
              <a:spcBef>
                <a:spcPts val="1200"/>
              </a:spcBef>
            </a:pPr>
            <a:r>
              <a:rPr sz="2800" b="0">
                <a:solidFill>
                  <a:srgbClr val="1F2A37"/>
                </a:solidFill>
                <a:latin typeface="Arial"/>
              </a:rPr>
              <a:t>6. Add an icon</a:t>
            </a:r>
          </a:p>
          <a:p>
            <a:pPr marL="0" indent="0">
              <a:spcBef>
                <a:spcPts val="1200"/>
              </a:spcBef>
            </a:pPr>
            <a:r>
              <a:rPr sz="2800" b="0">
                <a:solidFill>
                  <a:srgbClr val="1F2A37"/>
                </a:solidFill>
                <a:latin typeface="Arial"/>
              </a:rPr>
              <a:t>7. Save</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the seven-step list from the build email, with Step 4 highlighted]</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13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Build: Steps 1 to 4</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Create the agent and name it</a:t>
            </a:r>
          </a:p>
          <a:p>
            <a:pPr marL="400050" indent="-400050">
              <a:spcBef>
                <a:spcPts val="1200"/>
              </a:spcBef>
              <a:buSzPct val="70000"/>
              <a:buFont typeface="Arial" pitchFamily="34" charset="0"/>
              <a:buChar char="■"/>
            </a:pPr>
            <a:r>
              <a:rPr sz="2800" b="0">
                <a:solidFill>
                  <a:srgbClr val="1F2A37"/>
                </a:solidFill>
                <a:latin typeface="Arial"/>
              </a:rPr>
              <a:t>Paste your Description</a:t>
            </a:r>
          </a:p>
          <a:p>
            <a:pPr marL="400050" indent="-400050">
              <a:spcBef>
                <a:spcPts val="1200"/>
              </a:spcBef>
              <a:buSzPct val="70000"/>
              <a:buFont typeface="Arial" pitchFamily="34" charset="0"/>
              <a:buChar char="■"/>
            </a:pPr>
            <a:r>
              <a:rPr sz="2800" b="0">
                <a:solidFill>
                  <a:srgbClr val="1F2A37"/>
                </a:solidFill>
                <a:latin typeface="Arial"/>
              </a:rPr>
              <a:t>Paste your Instructions</a:t>
            </a:r>
          </a:p>
          <a:p>
            <a:pPr marL="400050" indent="-400050">
              <a:spcBef>
                <a:spcPts val="1200"/>
              </a:spcBef>
              <a:buSzPct val="70000"/>
              <a:buFont typeface="Arial" pitchFamily="34" charset="0"/>
              <a:buChar char="■"/>
            </a:pPr>
            <a:r>
              <a:rPr sz="2800" b="0">
                <a:solidFill>
                  <a:srgbClr val="1F2A37"/>
                </a:solidFill>
                <a:latin typeface="Arial"/>
              </a:rPr>
              <a:t>Check that the demonstration-mode block sits at the top</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Workshop New Agent screen with Name, Description, and Instructions fields visible, and the Instructions field scrolled to the top showing the demonstration-mode block]</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14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Build: Steps 5 to 7</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1">
                <a:solidFill>
                  <a:srgbClr val="142B4A"/>
                </a:solidFill>
                <a:latin typeface="Arial"/>
              </a:rPr>
              <a:t>Step 5:</a:t>
            </a:r>
            <a:r>
              <a:rPr sz="2800" b="0">
                <a:solidFill>
                  <a:srgbClr val="1F2A37"/>
                </a:solidFill>
                <a:latin typeface="Arial"/>
              </a:rPr>
              <a:t> Select Auto-performance</a:t>
            </a:r>
          </a:p>
          <a:p>
            <a:pPr marL="400050" indent="-400050">
              <a:spcBef>
                <a:spcPts val="1200"/>
              </a:spcBef>
              <a:buSzPct val="70000"/>
              <a:buFont typeface="Arial" pitchFamily="34" charset="0"/>
              <a:buChar char="■"/>
            </a:pPr>
            <a:r>
              <a:rPr sz="2800" b="1">
                <a:solidFill>
                  <a:srgbClr val="142B4A"/>
                </a:solidFill>
                <a:latin typeface="Arial"/>
              </a:rPr>
              <a:t>Step 6:</a:t>
            </a:r>
            <a:r>
              <a:rPr sz="2800" b="0">
                <a:solidFill>
                  <a:srgbClr val="1F2A37"/>
                </a:solidFill>
                <a:latin typeface="Arial"/>
              </a:rPr>
              <a:t> Add an icon</a:t>
            </a:r>
          </a:p>
          <a:p>
            <a:pPr marL="400050" indent="-400050">
              <a:spcBef>
                <a:spcPts val="1200"/>
              </a:spcBef>
              <a:buSzPct val="70000"/>
              <a:buFont typeface="Arial" pitchFamily="34" charset="0"/>
              <a:buChar char="■"/>
            </a:pPr>
            <a:r>
              <a:rPr sz="2800" b="1">
                <a:solidFill>
                  <a:srgbClr val="142B4A"/>
                </a:solidFill>
                <a:latin typeface="Arial"/>
              </a:rPr>
              <a:t>Step 7:</a:t>
            </a:r>
            <a:r>
              <a:rPr sz="2800" b="0">
                <a:solidFill>
                  <a:srgbClr val="1F2A37"/>
                </a:solidFill>
                <a:latin typeface="Arial"/>
              </a:rPr>
              <a:t> Save</a:t>
            </a:r>
          </a:p>
          <a:p>
            <a:pPr marL="400050" indent="-400050">
              <a:spcBef>
                <a:spcPts val="1200"/>
              </a:spcBef>
              <a:buSzPct val="70000"/>
              <a:buFont typeface="Arial" pitchFamily="34" charset="0"/>
              <a:buChar char="■"/>
            </a:pPr>
            <a:r>
              <a:rPr sz="2800" b="0">
                <a:solidFill>
                  <a:srgbClr val="1F2A37"/>
                </a:solidFill>
                <a:latin typeface="Arial"/>
              </a:rPr>
              <a:t>Your agent is ready to test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275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model selector showing Auto-performance]</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saved agent card with its icon]</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15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Live Demo: A Connected Agent at Work</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Drafts an email, saved to Outlook, never sent</a:t>
            </a:r>
          </a:p>
          <a:p>
            <a:pPr marL="400050" indent="-400050">
              <a:spcBef>
                <a:spcPts val="1200"/>
              </a:spcBef>
              <a:buSzPct val="70000"/>
              <a:buFont typeface="Arial" pitchFamily="34" charset="0"/>
              <a:buChar char="■"/>
            </a:pPr>
            <a:r>
              <a:rPr sz="2800" b="0">
                <a:solidFill>
                  <a:srgbClr val="1F2A37"/>
                </a:solidFill>
                <a:latin typeface="Arial"/>
              </a:rPr>
              <a:t>Checks calendar availability</a:t>
            </a:r>
          </a:p>
          <a:p>
            <a:pPr marL="400050" indent="-400050">
              <a:spcBef>
                <a:spcPts val="1200"/>
              </a:spcBef>
              <a:buSzPct val="70000"/>
              <a:buFont typeface="Arial" pitchFamily="34" charset="0"/>
              <a:buChar char="■"/>
            </a:pPr>
            <a:r>
              <a:rPr sz="2800" b="0">
                <a:solidFill>
                  <a:srgbClr val="1F2A37"/>
                </a:solidFill>
                <a:latin typeface="Arial"/>
              </a:rPr>
              <a:t>Your organization approved this connection</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275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title card for this slide only]</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backup clip label: "Backup video: email draft and calendar check"]</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16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Testing Checkpoint: Three Prompts</a:t>
            </a:r>
          </a:p>
        </p:txBody>
      </p:sp>
      <p:sp>
        <p:nvSpPr>
          <p:cNvPr id="3" name="Text Placeholder 2"/>
          <p:cNvSpPr>
            <a:spLocks noGrp="1"/>
          </p:cNvSpPr>
          <p:nvPr>
            <p:ph type="body" idx="1"/>
          </p:nvPr>
        </p:nvSpPr>
        <p:spPr>
          <a:xfrm>
            <a:off x="1371600" y="2750000"/>
            <a:ext cx="8000000" cy="6000000"/>
          </a:xfrm>
        </p:spPr>
        <p:txBody>
          <a:bodyPr/>
          <a:lstStyle/>
          <a:p>
            <a:pPr marL="0" indent="0">
              <a:spcBef>
                <a:spcPts val="1200"/>
              </a:spcBef>
            </a:pPr>
            <a:r>
              <a:rPr sz="2800" b="0">
                <a:solidFill>
                  <a:srgbClr val="1F2A37"/>
                </a:solidFill>
                <a:latin typeface="Arial"/>
              </a:rPr>
              <a:t>Try these three prompts with your agent:</a:t>
            </a:r>
          </a:p>
          <a:p>
            <a:pPr marL="457200" indent="0">
              <a:spcBef>
                <a:spcPts val="1200"/>
              </a:spcBef>
            </a:pPr>
            <a:r>
              <a:rPr sz="2800" b="0">
                <a:solidFill>
                  <a:srgbClr val="1F2A37"/>
                </a:solidFill>
                <a:latin typeface="Arial"/>
              </a:rPr>
              <a:t>1. "Draft a reply to this client or colleague question: [paste a short question]"</a:t>
            </a:r>
          </a:p>
          <a:p>
            <a:pPr marL="457200" indent="0">
              <a:spcBef>
                <a:spcPts val="1200"/>
              </a:spcBef>
            </a:pPr>
            <a:r>
              <a:rPr sz="2800" b="0">
                <a:solidFill>
                  <a:srgbClr val="1F2A37"/>
                </a:solidFill>
                <a:latin typeface="Arial"/>
              </a:rPr>
              <a:t>2. "Save this as a draft in my Outlook."</a:t>
            </a:r>
          </a:p>
          <a:p>
            <a:pPr marL="457200" indent="0">
              <a:spcBef>
                <a:spcPts val="1200"/>
              </a:spcBef>
            </a:pPr>
            <a:r>
              <a:rPr sz="2800" b="0">
                <a:solidFill>
                  <a:srgbClr val="1F2A37"/>
                </a:solidFill>
                <a:latin typeface="Arial"/>
              </a:rPr>
              <a:t>3. "Am I free Thursday at 2pm? Set up a 30-minute call."</a:t>
            </a:r>
          </a:p>
          <a:p>
            <a:pPr marL="0" indent="0">
              <a:spcBef>
                <a:spcPts val="1200"/>
              </a:spcBef>
            </a:pPr>
            <a:r>
              <a:rPr sz="2800" b="1">
                <a:solidFill>
                  <a:srgbClr val="142B4A"/>
                </a:solidFill>
                <a:latin typeface="Arial"/>
              </a:rPr>
              <a:t>Expected:</a:t>
            </a:r>
            <a:r>
              <a:rPr sz="2800" b="0">
                <a:solidFill>
                  <a:srgbClr val="1F2A37"/>
                </a:solidFill>
                <a:latin typeface="Arial"/>
              </a:rPr>
              <a:t> a draft in chat, then demonstration-mode workarounds</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275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expected demonstration-mode response offering a paste-in draft and an .ics file]</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"Checkpoint" box listing the three prompts]</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17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Tips for Better Results</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Start a new chat for each task. Long chats make the AI lose track of earlier details.</a:t>
            </a:r>
          </a:p>
          <a:p>
            <a:pPr marL="400050" indent="-400050">
              <a:spcBef>
                <a:spcPts val="1200"/>
              </a:spcBef>
              <a:buSzPct val="70000"/>
              <a:buFont typeface="Arial" pitchFamily="34" charset="0"/>
              <a:buChar char="■"/>
            </a:pPr>
            <a:r>
              <a:rPr sz="2800" b="0">
                <a:solidFill>
                  <a:srgbClr val="1F2A37"/>
                </a:solidFill>
                <a:latin typeface="Arial"/>
              </a:rPr>
              <a:t>Use Auto-performance for everyday work. Heavier models cost more credits.</a:t>
            </a:r>
          </a:p>
          <a:p>
            <a:pPr marL="400050" indent="-400050">
              <a:spcBef>
                <a:spcPts val="1200"/>
              </a:spcBef>
              <a:buSzPct val="70000"/>
              <a:buFont typeface="Arial" pitchFamily="34" charset="0"/>
              <a:buChar char="■"/>
            </a:pPr>
            <a:r>
              <a:rPr sz="2800" b="0">
                <a:solidFill>
                  <a:srgbClr val="1F2A37"/>
                </a:solidFill>
                <a:latin typeface="Arial"/>
              </a:rPr>
              <a:t>Turn on web search for current information.</a:t>
            </a:r>
          </a:p>
          <a:p>
            <a:pPr marL="400050" indent="-400050">
              <a:spcBef>
                <a:spcPts val="1200"/>
              </a:spcBef>
              <a:buSzPct val="70000"/>
              <a:buFont typeface="Arial" pitchFamily="34" charset="0"/>
              <a:buChar char="■"/>
            </a:pPr>
            <a:r>
              <a:rPr sz="2800" b="0">
                <a:solidFill>
                  <a:srgbClr val="1F2A37"/>
                </a:solidFill>
                <a:latin typeface="Arial"/>
              </a:rPr>
              <a:t>Ask: "Is it possible to...?" "How do I...?" "How do I write a better prompt for...?" "Can you create a file that...?"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New Chat button and web search toggle in the chat window, both highlighted]</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18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Connecting Microsoft 365 Later</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1">
                <a:solidFill>
                  <a:srgbClr val="142B4A"/>
                </a:solidFill>
                <a:latin typeface="Arial"/>
              </a:rPr>
              <a:t>Step 1:</a:t>
            </a:r>
            <a:r>
              <a:rPr sz="2800" b="0">
                <a:solidFill>
                  <a:srgbClr val="1F2A37"/>
                </a:solidFill>
                <a:latin typeface="Arial"/>
              </a:rPr>
              <a:t> Download the IT approval request from the trial site</a:t>
            </a:r>
          </a:p>
          <a:p>
            <a:pPr marL="400050" indent="-400050">
              <a:spcBef>
                <a:spcPts val="1200"/>
              </a:spcBef>
              <a:buSzPct val="70000"/>
              <a:buFont typeface="Arial" pitchFamily="34" charset="0"/>
              <a:buChar char="■"/>
            </a:pPr>
            <a:r>
              <a:rPr sz="2800" b="1">
                <a:solidFill>
                  <a:srgbClr val="142B4A"/>
                </a:solidFill>
                <a:latin typeface="Arial"/>
              </a:rPr>
              <a:t>Step 2:</a:t>
            </a:r>
            <a:r>
              <a:rPr sz="2800" b="0">
                <a:solidFill>
                  <a:srgbClr val="1F2A37"/>
                </a:solidFill>
                <a:latin typeface="Arial"/>
              </a:rPr>
              <a:t> Send it to your IT team with your contact email</a:t>
            </a:r>
          </a:p>
          <a:p>
            <a:pPr marL="400050" indent="-400050">
              <a:spcBef>
                <a:spcPts val="1200"/>
              </a:spcBef>
              <a:buSzPct val="70000"/>
              <a:buFont typeface="Arial" pitchFamily="34" charset="0"/>
              <a:buChar char="■"/>
            </a:pPr>
            <a:r>
              <a:rPr sz="2800" b="1">
                <a:solidFill>
                  <a:srgbClr val="142B4A"/>
                </a:solidFill>
                <a:latin typeface="Arial"/>
              </a:rPr>
              <a:t>Step 3:</a:t>
            </a:r>
            <a:r>
              <a:rPr sz="2800" b="0">
                <a:solidFill>
                  <a:srgbClr val="1F2A37"/>
                </a:solidFill>
                <a:latin typeface="Arial"/>
              </a:rPr>
              <a:t> Delete the demonstration-mode block after approval</a:t>
            </a:r>
          </a:p>
          <a:p>
            <a:pPr marL="400050" indent="-400050">
              <a:spcBef>
                <a:spcPts val="1200"/>
              </a:spcBef>
              <a:buSzPct val="70000"/>
              <a:buFont typeface="Arial" pitchFamily="34" charset="0"/>
              <a:buChar char="■"/>
            </a:pPr>
            <a:r>
              <a:rPr sz="2800" b="1">
                <a:solidFill>
                  <a:srgbClr val="142B4A"/>
                </a:solidFill>
                <a:latin typeface="Arial"/>
              </a:rPr>
              <a:t>Office hours:</a:t>
            </a:r>
            <a:r>
              <a:rPr sz="2800" b="0">
                <a:solidFill>
                  <a:srgbClr val="1F2A37"/>
                </a:solidFill>
                <a:latin typeface="Arial"/>
              </a:rPr>
              <a:t> Tuesdays 11:00am to 12:00pm, Fridays 1:00pm to 2:00pm</a:t>
            </a:r>
          </a:p>
          <a:p>
            <a:pPr marL="400050" indent="-400050">
              <a:spcBef>
                <a:spcPts val="1200"/>
              </a:spcBef>
              <a:buSzPct val="70000"/>
              <a:buFont typeface="Arial" pitchFamily="34" charset="0"/>
              <a:buChar char="■"/>
            </a:pPr>
            <a:r>
              <a:rPr sz="2800" b="0">
                <a:solidFill>
                  <a:srgbClr val="1F2A37"/>
                </a:solidFill>
                <a:latin typeface="Arial"/>
              </a:rPr>
              <a:t>[infohub.helpgetairight.com] (password: helloframeworkit)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275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first page of the IT approval request document]</a:t>
            </a:r>
          </a:p>
        </p:txBody>
      </p:sp>
      <p:sp>
        <p:nvSpPr>
          <p:cNvPr id="6" name="Screenshot Placeholder 2"/>
          <p:cNvSpPr/>
          <p:nvPr/>
        </p:nvSpPr>
        <p:spPr>
          <a:xfrm>
            <a:off x="9900000" y="5900000"/>
            <a:ext cx="7000000" cy="285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office hours page on infohub.helpgetairight.com]</a:t>
            </a:r>
          </a:p>
        </p:txBody>
      </p:sp>
      <p:sp>
        <p:nvSpPr>
          <p:cNvPr id="7"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19 / 21</a:t>
            </a:r>
          </a:p>
        </p:txBody>
      </p:sp>
      <p:pic>
        <p:nvPicPr>
          <p:cNvPr id="8" name="Picture 7"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Next Up at Office Hours</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800" b="0">
                <a:solidFill>
                  <a:srgbClr val="1F2A37"/>
                </a:solidFill>
                <a:latin typeface="Arial"/>
              </a:rPr>
              <a:t>Turning Excel spreadsheets into interactive dashboards</a:t>
            </a:r>
          </a:p>
          <a:p>
            <a:pPr marL="400050" indent="-400050">
              <a:spcBef>
                <a:spcPts val="1200"/>
              </a:spcBef>
              <a:buSzPct val="70000"/>
              <a:buFont typeface="Arial" pitchFamily="34" charset="0"/>
              <a:buChar char="■"/>
            </a:pPr>
            <a:r>
              <a:rPr sz="2800" b="0">
                <a:solidFill>
                  <a:srgbClr val="1F2A37"/>
                </a:solidFill>
                <a:latin typeface="Arial"/>
              </a:rPr>
              <a:t>Free for registered attendees</a:t>
            </a:r>
          </a:p>
          <a:p>
            <a:pPr marL="400050" indent="-400050">
              <a:spcBef>
                <a:spcPts val="1200"/>
              </a:spcBef>
              <a:buSzPct val="70000"/>
              <a:buFont typeface="Arial" pitchFamily="34" charset="0"/>
              <a:buChar char="■"/>
            </a:pPr>
            <a:r>
              <a:rPr sz="2800" b="0">
                <a:solidFill>
                  <a:srgbClr val="1F2A37"/>
                </a:solidFill>
                <a:latin typeface="Arial"/>
              </a:rPr>
              <a:t>Built on the same habits from today: clear instructions and a strong first draft</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Screenshot Placeholder 1"/>
          <p:cNvSpPr/>
          <p:nvPr/>
        </p:nvSpPr>
        <p:spPr>
          <a:xfrm>
            <a:off x="9900000" y="3050000"/>
            <a:ext cx="7000000" cy="54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[SCREENSHOT PLACEHOLDER: sample interactive dashboard, with names removed]</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20 / 21</a:t>
            </a:r>
          </a:p>
        </p:txBody>
      </p:sp>
      <p:pic>
        <p:nvPicPr>
          <p:cNvPr id="7" name="Picture 6" descr="logo-primary.png"/>
          <p:cNvPicPr>
            <a:picLocks noChangeAspect="1"/>
          </p:cNvPicPr>
          <p:nvPr/>
        </p:nvPicPr>
        <p:blipFill>
          <a:blip r:embed="rId3"/>
          <a:stretch>
            <a:fillRect/>
          </a:stretch>
        </p:blipFill>
        <p:spPr>
          <a:xfrm>
            <a:off x="14370000" y="8890000"/>
            <a:ext cx="2700000" cy="30386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150000"/>
            <a:ext cx="15163800" cy="1133475"/>
          </a:xfrm>
        </p:spPr>
        <p:txBody>
          <a:bodyPr/>
          <a:lstStyle/>
          <a:p>
            <a:r>
              <a:rPr sz="4800" b="1">
                <a:solidFill>
                  <a:srgbClr val="142B4A"/>
                </a:solidFill>
                <a:latin typeface="Arial"/>
              </a:rPr>
              <a:t>Keep Your Access, and Questions</a:t>
            </a:r>
          </a:p>
        </p:txBody>
      </p:sp>
      <p:sp>
        <p:nvSpPr>
          <p:cNvPr id="3" name="Text Placeholder 2"/>
          <p:cNvSpPr>
            <a:spLocks noGrp="1"/>
          </p:cNvSpPr>
          <p:nvPr>
            <p:ph type="body" idx="1"/>
          </p:nvPr>
        </p:nvSpPr>
        <p:spPr>
          <a:xfrm>
            <a:off x="1371600" y="2750000"/>
            <a:ext cx="8000000" cy="6000000"/>
          </a:xfrm>
        </p:spPr>
        <p:txBody>
          <a:bodyPr/>
          <a:lstStyle/>
          <a:p>
            <a:pPr marL="400050" indent="-400050">
              <a:spcBef>
                <a:spcPts val="1200"/>
              </a:spcBef>
              <a:buSzPct val="70000"/>
              <a:buFont typeface="Arial" pitchFamily="34" charset="0"/>
              <a:buChar char="■"/>
            </a:pPr>
            <a:r>
              <a:rPr sz="2400" b="1">
                <a:solidFill>
                  <a:srgbClr val="142B4A"/>
                </a:solidFill>
                <a:latin typeface="Arial"/>
              </a:rPr>
              <a:t>Keep access after the trial:</a:t>
            </a:r>
            <a:r>
              <a:rPr sz="2400" b="0">
                <a:solidFill>
                  <a:srgbClr val="1F2A37"/>
                </a:solidFill>
                <a:latin typeface="Arial"/>
              </a:rPr>
              <a:t> epitts@frameworkit.com</a:t>
            </a:r>
          </a:p>
          <a:p>
            <a:pPr marL="400050" indent="-400050">
              <a:spcBef>
                <a:spcPts val="1200"/>
              </a:spcBef>
              <a:buSzPct val="70000"/>
              <a:buFont typeface="Arial" pitchFamily="34" charset="0"/>
              <a:buChar char="■"/>
            </a:pPr>
            <a:r>
              <a:rPr sz="2400" b="1">
                <a:solidFill>
                  <a:srgbClr val="142B4A"/>
                </a:solidFill>
                <a:latin typeface="Arial"/>
              </a:rPr>
              <a:t>Framework AI Resources Hub:</a:t>
            </a:r>
            <a:r>
              <a:rPr sz="2400" b="0">
                <a:solidFill>
                  <a:srgbClr val="1F2A37"/>
                </a:solidFill>
                <a:latin typeface="Arial"/>
              </a:rPr>
              <a:t> training videos, guides, the office hours calendar, and 100 ready-to-use agents</a:t>
            </a:r>
          </a:p>
          <a:p>
            <a:pPr marL="400050" indent="-400050">
              <a:spcBef>
                <a:spcPts val="1200"/>
              </a:spcBef>
              <a:buSzPct val="70000"/>
              <a:buFont typeface="Arial" pitchFamily="34" charset="0"/>
              <a:buChar char="■"/>
            </a:pPr>
            <a:r>
              <a:rPr sz="2400" b="0">
                <a:solidFill>
                  <a:srgbClr val="1F2A37"/>
                </a:solidFill>
                <a:latin typeface="Arial"/>
              </a:rPr>
              <a:t>infohub.helpgetairight.com (password: helloframeworkit)</a:t>
            </a:r>
          </a:p>
          <a:p>
            <a:pPr marL="400050" indent="-400050">
              <a:spcBef>
                <a:spcPts val="1200"/>
              </a:spcBef>
              <a:buSzPct val="70000"/>
              <a:buFont typeface="Arial" pitchFamily="34" charset="0"/>
              <a:buChar char="■"/>
            </a:pPr>
            <a:r>
              <a:rPr sz="2400" b="0">
                <a:solidFill>
                  <a:srgbClr val="1F2A37"/>
                </a:solidFill>
                <a:latin typeface="Arial"/>
              </a:rPr>
              <a:t>[QR: trial website] [trial website URL]</a:t>
            </a:r>
          </a:p>
          <a:p>
            <a:pPr marL="400050" indent="-400050">
              <a:spcBef>
                <a:spcPts val="1200"/>
              </a:spcBef>
              <a:buSzPct val="70000"/>
              <a:buFont typeface="Arial" pitchFamily="34" charset="0"/>
              <a:buChar char="■"/>
            </a:pPr>
            <a:r>
              <a:rPr sz="2400" b="0">
                <a:solidFill>
                  <a:srgbClr val="1F2A37"/>
                </a:solidFill>
                <a:latin typeface="Arial"/>
              </a:rPr>
              <a:t>Questions</a:t>
            </a:r>
          </a:p>
        </p:txBody>
      </p:sp>
      <p:sp>
        <p:nvSpPr>
          <p:cNvPr id="4" name="Accent Bar"/>
          <p:cNvSpPr/>
          <p:nvPr/>
        </p:nvSpPr>
        <p:spPr>
          <a:xfrm>
            <a:off x="1371600" y="2400000"/>
            <a:ext cx="1600000" cy="45720"/>
          </a:xfrm>
          <a:prstGeom prst="rect">
            <a:avLst/>
          </a:prstGeom>
          <a:solidFill>
            <a:srgbClr val="41ABD8"/>
          </a:solidFill>
          <a:ln>
            <a:noFill/>
          </a:ln>
          <a:effectLst/>
        </p:spPr>
        <p:txBody>
          <a:bodyPr rtlCol="0" anchor="ctr"/>
          <a:lstStyle/>
          <a:p>
            <a:pPr algn="ctr"/>
            <a:endParaRPr/>
          </a:p>
        </p:txBody>
      </p:sp>
      <p:sp>
        <p:nvSpPr>
          <p:cNvPr id="5" name="QR Placeholder 1"/>
          <p:cNvSpPr/>
          <p:nvPr/>
        </p:nvSpPr>
        <p:spPr>
          <a:xfrm>
            <a:off x="11000000" y="3350000"/>
            <a:ext cx="4800000" cy="4800000"/>
          </a:xfrm>
          <a:prstGeom prst="roundRect">
            <a:avLst>
              <a:gd name="adj" fmla="val 4000"/>
            </a:avLst>
          </a:prstGeom>
          <a:solidFill>
            <a:srgbClr val="F1F6FA"/>
          </a:solidFill>
          <a:ln w="28575">
            <a:solidFill>
              <a:srgbClr val="41ABD8"/>
            </a:solidFill>
            <a:prstDash val="dash"/>
          </a:ln>
          <a:effectLst/>
        </p:spPr>
        <p:txBody>
          <a:bodyPr wrap="square" lIns="228600" tIns="137160" rIns="228600" bIns="137160" rtlCol="0" anchor="ctr"/>
          <a:lstStyle/>
          <a:p>
            <a:pPr algn="ctr"/>
            <a:r>
              <a:rPr sz="2200" b="0">
                <a:solidFill>
                  <a:srgbClr val="2E4A66"/>
                </a:solidFill>
                <a:latin typeface="Arial"/>
              </a:rPr>
              <a:t>[QR PLACEHOLDER: trial website QR code with URL printed beneath it]</a:t>
            </a:r>
          </a:p>
        </p:txBody>
      </p:sp>
      <p:sp>
        <p:nvSpPr>
          <p:cNvPr id="6" name="Slide Number"/>
          <p:cNvSpPr txBox="1"/>
          <p:nvPr/>
        </p:nvSpPr>
        <p:spPr>
          <a:xfrm>
            <a:off x="16300000" y="9500000"/>
            <a:ext cx="1300000" cy="400000"/>
          </a:xfrm>
          <a:prstGeom prst="rect">
            <a:avLst/>
          </a:prstGeom>
          <a:noFill/>
        </p:spPr>
        <p:txBody>
          <a:bodyPr wrap="none">
            <a:spAutoFit/>
          </a:bodyPr>
          <a:lstStyle/>
          <a:p>
            <a:pPr algn="r"/>
            <a:r>
              <a:rPr sz="1400" b="0">
                <a:solidFill>
                  <a:srgbClr val="6B7C8F"/>
                </a:solidFill>
                <a:latin typeface="Arial"/>
              </a:rPr>
              <a:t>21 / 21</a:t>
            </a:r>
          </a:p>
        </p:txBody>
      </p:sp>
      <p:pic>
        <p:nvPicPr>
          <p:cNvPr id="7" name="Picture 6" descr="logo-primary.png"/>
          <p:cNvPicPr>
            <a:picLocks noChangeAspect="1"/>
          </p:cNvPicPr>
          <p:nvPr/>
        </p:nvPicPr>
        <p:blipFill>
          <a:blip r:embed="rId3"/>
          <a:stretch>
            <a:fillRect/>
          </a:stretch>
        </p:blipFill>
        <p:spPr>
          <a:xfrm>
            <a:off x="1371600" y="7900000"/>
            <a:ext cx="4600000" cy="51770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6 HS_Presentations_Template" id="{C731BA37-019A-4B4E-B8FD-E5F6A3699056}" vid="{7EE77D8F-105E-4FE1-B9E7-27F6B8214C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54</TotalTime>
  <Words>2098</Words>
  <Application>Microsoft Office PowerPoint</Application>
  <PresentationFormat>Custom</PresentationFormat>
  <Paragraphs>163</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Build Your Own AI Assistant</vt:lpstr>
      <vt:lpstr>What AI Actually Is</vt:lpstr>
      <vt:lpstr>What You'll Build Today</vt:lpstr>
      <vt:lpstr>Where AI Fits in Your Workday</vt:lpstr>
      <vt:lpstr>Two Words to Know: Models and Tokens</vt:lpstr>
      <vt:lpstr>Meet Managed Framework AI</vt:lpstr>
      <vt:lpstr>How Framework IT Supports You</vt:lpstr>
      <vt:lpstr>Register on the Trial Website</vt:lpstr>
      <vt:lpstr>Your Finish Line</vt:lpstr>
      <vt:lpstr>Step One: Fill Out the Form</vt:lpstr>
      <vt:lpstr>Your Build Text Is Yours</vt:lpstr>
      <vt:lpstr>Demonstration Mode, by Design</vt:lpstr>
      <vt:lpstr>Build Roadmap: Seven Steps</vt:lpstr>
      <vt:lpstr>Build: Steps 1 to 4</vt:lpstr>
      <vt:lpstr>Build: Steps 5 to 7</vt:lpstr>
      <vt:lpstr>Live Demo: A Connected Agent at Work</vt:lpstr>
      <vt:lpstr>Testing Checkpoint: Three Prompts</vt:lpstr>
      <vt:lpstr>Tips for Better Results</vt:lpstr>
      <vt:lpstr>Connecting Microsoft 365 Later</vt:lpstr>
      <vt:lpstr>Next Up at Office Hours</vt:lpstr>
      <vt:lpstr>Keep Your Access,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HS_Presentations_Template</dc:title>
  <dc:creator>Milana Katic</dc:creator>
  <cp:lastModifiedBy>Adam Barney</cp:lastModifiedBy>
  <cp:revision>5</cp:revision>
  <dcterms:created xsi:type="dcterms:W3CDTF">2006-08-16T00:00:00Z</dcterms:created>
  <dcterms:modified xsi:type="dcterms:W3CDTF">2026-11-06T15:48:57Z</dcterms:modified>
  <dc:identifier>DAHWmwaDEfM</dc:identifier>
</cp:coreProperties>
</file>